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38"/>
  </p:notesMasterIdLst>
  <p:sldIdLst>
    <p:sldId id="420" r:id="rId3"/>
    <p:sldId id="422" r:id="rId4"/>
    <p:sldId id="428" r:id="rId5"/>
    <p:sldId id="441" r:id="rId6"/>
    <p:sldId id="442" r:id="rId7"/>
    <p:sldId id="443" r:id="rId8"/>
    <p:sldId id="444" r:id="rId9"/>
    <p:sldId id="260" r:id="rId10"/>
    <p:sldId id="399" r:id="rId11"/>
    <p:sldId id="426" r:id="rId12"/>
    <p:sldId id="425" r:id="rId13"/>
    <p:sldId id="404" r:id="rId14"/>
    <p:sldId id="440" r:id="rId15"/>
    <p:sldId id="378" r:id="rId16"/>
    <p:sldId id="406" r:id="rId17"/>
    <p:sldId id="429" r:id="rId18"/>
    <p:sldId id="411" r:id="rId19"/>
    <p:sldId id="368" r:id="rId20"/>
    <p:sldId id="412" r:id="rId21"/>
    <p:sldId id="413" r:id="rId22"/>
    <p:sldId id="352" r:id="rId23"/>
    <p:sldId id="415" r:id="rId24"/>
    <p:sldId id="445" r:id="rId25"/>
    <p:sldId id="278" r:id="rId26"/>
    <p:sldId id="431" r:id="rId27"/>
    <p:sldId id="433" r:id="rId28"/>
    <p:sldId id="439" r:id="rId29"/>
    <p:sldId id="434" r:id="rId30"/>
    <p:sldId id="435" r:id="rId31"/>
    <p:sldId id="436" r:id="rId32"/>
    <p:sldId id="446" r:id="rId33"/>
    <p:sldId id="281" r:id="rId34"/>
    <p:sldId id="266" r:id="rId35"/>
    <p:sldId id="398" r:id="rId36"/>
    <p:sldId id="421" r:id="rId37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5D"/>
    <a:srgbClr val="FFCC00"/>
    <a:srgbClr val="FEFCDE"/>
    <a:srgbClr val="304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93827" autoAdjust="0"/>
  </p:normalViewPr>
  <p:slideViewPr>
    <p:cSldViewPr snapToGrid="0">
      <p:cViewPr varScale="1">
        <p:scale>
          <a:sx n="67" d="100"/>
          <a:sy n="67" d="100"/>
        </p:scale>
        <p:origin x="13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4EFE1-FB87-4120-B862-EEDA500B0582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7E083-E6BA-44D8-9E20-DE52ED8605F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95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52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8648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6957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3619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6071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596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099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033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282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870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8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055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03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6051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40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058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051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62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27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09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56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95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98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33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8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3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FC6C-FC16-440D-BBB0-5696EEDE777C}" type="datetimeFigureOut">
              <a:rPr lang="es-BO" smtClean="0"/>
              <a:pPr/>
              <a:t>26/11/2015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26/11/2015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1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Drawing2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3.vsd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0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5.bin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4.wmf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3.wmf"/><Relationship Id="rId4" Type="http://schemas.openxmlformats.org/officeDocument/2006/relationships/notesSlide" Target="../notesSlides/notesSlide14.xml"/><Relationship Id="rId9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wmf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wmf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wmf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662511" y="2107219"/>
            <a:ext cx="56559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sz="32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Force control in hydraulic cylinders </a:t>
            </a:r>
            <a:endParaRPr lang="en-US" sz="3200" dirty="0">
              <a:solidFill>
                <a:srgbClr val="FFCC00"/>
              </a:solidFill>
              <a:effectLst>
                <a:glow>
                  <a:prstClr val="black">
                    <a:lumMod val="95000"/>
                    <a:lumOff val="5000"/>
                  </a:prstClr>
                </a:glow>
              </a:effectLst>
              <a:latin typeface="Arial Black" pitchFamily="34" charset="0"/>
            </a:endParaRPr>
          </a:p>
          <a:p>
            <a:pPr algn="ctr"/>
            <a:r>
              <a:rPr lang="en-US" sz="32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with variable impedance</a:t>
            </a:r>
            <a:endParaRPr lang="en-US" sz="3200" dirty="0">
              <a:solidFill>
                <a:srgbClr val="FFCC00"/>
              </a:solidFill>
              <a:effectLst>
                <a:glow>
                  <a:prstClr val="black">
                    <a:lumMod val="95000"/>
                    <a:lumOff val="5000"/>
                  </a:prstClr>
                </a:glow>
              </a:effectLst>
              <a:latin typeface="Arial Black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310660" y="6366329"/>
            <a:ext cx="2833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Genova, </a:t>
            </a:r>
            <a:r>
              <a:rPr lang="pt-BR" sz="1200" dirty="0" err="1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Italy</a:t>
            </a:r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120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– </a:t>
            </a:r>
            <a:r>
              <a:rPr lang="pt-BR" sz="1200" dirty="0" err="1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November</a:t>
            </a:r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120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2015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022837" y="4790772"/>
            <a:ext cx="215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err="1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Job</a:t>
            </a:r>
            <a:r>
              <a:rPr lang="pt-BR" sz="1600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Ledezma</a:t>
            </a:r>
            <a:endParaRPr lang="pt-BR" sz="1600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562955" y="627339"/>
            <a:ext cx="3064410" cy="3536840"/>
            <a:chOff x="283555" y="223720"/>
            <a:chExt cx="3064410" cy="3536840"/>
          </a:xfrm>
        </p:grpSpPr>
        <p:grpSp>
          <p:nvGrpSpPr>
            <p:cNvPr id="32" name="Grupo 31"/>
            <p:cNvGrpSpPr/>
            <p:nvPr/>
          </p:nvGrpSpPr>
          <p:grpSpPr>
            <a:xfrm>
              <a:off x="473517" y="2431278"/>
              <a:ext cx="1541967" cy="1329282"/>
              <a:chOff x="5783596" y="455884"/>
              <a:chExt cx="2055956" cy="1772376"/>
            </a:xfrm>
          </p:grpSpPr>
          <p:sp>
            <p:nvSpPr>
              <p:cNvPr id="25" name="Hexágono 24"/>
              <p:cNvSpPr/>
              <p:nvPr/>
            </p:nvSpPr>
            <p:spPr>
              <a:xfrm>
                <a:off x="5783596" y="455884"/>
                <a:ext cx="2055956" cy="1772376"/>
              </a:xfrm>
              <a:prstGeom prst="hexagon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5615" y="1097280"/>
                <a:ext cx="1494622" cy="590474"/>
              </a:xfrm>
              <a:prstGeom prst="rect">
                <a:avLst/>
              </a:prstGeom>
            </p:spPr>
          </p:pic>
        </p:grpSp>
        <p:grpSp>
          <p:nvGrpSpPr>
            <p:cNvPr id="35" name="Grupo 34"/>
            <p:cNvGrpSpPr/>
            <p:nvPr/>
          </p:nvGrpSpPr>
          <p:grpSpPr>
            <a:xfrm>
              <a:off x="473517" y="960484"/>
              <a:ext cx="1541967" cy="1329282"/>
              <a:chOff x="2975313" y="499922"/>
              <a:chExt cx="2055956" cy="1772376"/>
            </a:xfrm>
          </p:grpSpPr>
          <p:sp>
            <p:nvSpPr>
              <p:cNvPr id="23" name="Hexágono 22"/>
              <p:cNvSpPr/>
              <p:nvPr/>
            </p:nvSpPr>
            <p:spPr>
              <a:xfrm>
                <a:off x="2975313" y="499922"/>
                <a:ext cx="2055956" cy="1772376"/>
              </a:xfrm>
              <a:prstGeom prst="hexagon">
                <a:avLst/>
              </a:prstGeom>
              <a:solidFill>
                <a:srgbClr val="24265D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701" y="692251"/>
                <a:ext cx="1007180" cy="138771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8" name="Hexágono 37"/>
            <p:cNvSpPr/>
            <p:nvPr/>
          </p:nvSpPr>
          <p:spPr>
            <a:xfrm>
              <a:off x="1805998" y="223720"/>
              <a:ext cx="1541967" cy="1329282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sp>
          <p:nvSpPr>
            <p:cNvPr id="50" name="Hexágono 49"/>
            <p:cNvSpPr/>
            <p:nvPr/>
          </p:nvSpPr>
          <p:spPr>
            <a:xfrm>
              <a:off x="283555" y="2231999"/>
              <a:ext cx="379924" cy="327521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sp>
          <p:nvSpPr>
            <p:cNvPr id="54" name="Hexágono 53"/>
            <p:cNvSpPr/>
            <p:nvPr/>
          </p:nvSpPr>
          <p:spPr>
            <a:xfrm>
              <a:off x="1405895" y="442740"/>
              <a:ext cx="379924" cy="327521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pic>
          <p:nvPicPr>
            <p:cNvPr id="176130" name="Picture 2" descr="http://www.iit.it/images/20-test-images/iit-advr-logo-v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778"/>
            <a:stretch/>
          </p:blipFill>
          <p:spPr bwMode="auto">
            <a:xfrm>
              <a:off x="2176429" y="617584"/>
              <a:ext cx="854831" cy="602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ángulo 3"/>
          <p:cNvSpPr/>
          <p:nvPr/>
        </p:nvSpPr>
        <p:spPr>
          <a:xfrm>
            <a:off x="6022837" y="5387302"/>
            <a:ext cx="22956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Claudio </a:t>
            </a:r>
            <a:r>
              <a:rPr lang="pt-BR" sz="1600" dirty="0" err="1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Semini</a:t>
            </a:r>
            <a:endParaRPr lang="pt-BR" sz="1600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just"/>
            <a:r>
              <a:rPr lang="pt-BR" sz="1600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Victor </a:t>
            </a:r>
            <a:r>
              <a:rPr lang="pt-BR" sz="1600" dirty="0" err="1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Barasuol</a:t>
            </a:r>
            <a:endParaRPr lang="pt-BR" sz="1600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435807" y="5387302"/>
            <a:ext cx="1799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err="1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Supervisors</a:t>
            </a:r>
            <a:r>
              <a:rPr lang="pt-BR" sz="1600" dirty="0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:</a:t>
            </a:r>
            <a:endParaRPr lang="pt-BR" sz="1600" dirty="0">
              <a:solidFill>
                <a:schemeClr val="accent4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435807" y="4789298"/>
            <a:ext cx="1799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PhD </a:t>
            </a:r>
            <a:r>
              <a:rPr lang="pt-BR" sz="1600" dirty="0" err="1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Student</a:t>
            </a:r>
            <a:r>
              <a:rPr lang="pt-BR" sz="1600" dirty="0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:</a:t>
            </a:r>
            <a:endParaRPr lang="pt-BR" sz="1600" dirty="0">
              <a:solidFill>
                <a:schemeClr val="accent4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66722" y="1013742"/>
            <a:ext cx="7061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compliance in actuators can be obtained by two ways:</a:t>
            </a:r>
            <a:endParaRPr lang="en-US" sz="2000" dirty="0"/>
          </a:p>
        </p:txBody>
      </p:sp>
      <p:sp>
        <p:nvSpPr>
          <p:cNvPr id="3" name="Rectángulo 2"/>
          <p:cNvSpPr/>
          <p:nvPr/>
        </p:nvSpPr>
        <p:spPr>
          <a:xfrm>
            <a:off x="2011569" y="2171501"/>
            <a:ext cx="1245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Active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054373" y="4482184"/>
            <a:ext cx="1421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Passive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115514" y="2576878"/>
            <a:ext cx="100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2108691" y="4874599"/>
            <a:ext cx="108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1258958" y="3015459"/>
            <a:ext cx="2838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Force feedback-based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5352879" y="1743498"/>
            <a:ext cx="27795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Usually expensive due to the high precision process hardware required for this work.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Doesn’t store energy.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Fast change of apparent stiffness.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492039" y="5243931"/>
            <a:ext cx="2483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Mechanical components</a:t>
            </a:r>
          </a:p>
          <a:p>
            <a:pPr algn="ctr"/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11" name="Rectángulo 10"/>
          <p:cNvSpPr/>
          <p:nvPr/>
        </p:nvSpPr>
        <p:spPr>
          <a:xfrm>
            <a:off x="5352950" y="4335990"/>
            <a:ext cx="371319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Usually cheaper.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Store energy.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It’s possible to vary the stiffness but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requires a more sophisticated hardware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(not fast)</a:t>
            </a:r>
          </a:p>
        </p:txBody>
      </p:sp>
      <p:sp>
        <p:nvSpPr>
          <p:cNvPr id="13" name="Flecha a la derecha con muesca 12"/>
          <p:cNvSpPr/>
          <p:nvPr/>
        </p:nvSpPr>
        <p:spPr>
          <a:xfrm>
            <a:off x="4380187" y="2756276"/>
            <a:ext cx="508269" cy="347669"/>
          </a:xfrm>
          <a:prstGeom prst="notchedRightArrow">
            <a:avLst/>
          </a:prstGeom>
          <a:solidFill>
            <a:srgbClr val="2426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echa a la derecha con muesca 35"/>
          <p:cNvSpPr/>
          <p:nvPr/>
        </p:nvSpPr>
        <p:spPr>
          <a:xfrm>
            <a:off x="4380186" y="4904551"/>
            <a:ext cx="508269" cy="347669"/>
          </a:xfrm>
          <a:prstGeom prst="notched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5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3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436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/>
          <p:cNvGrpSpPr/>
          <p:nvPr/>
        </p:nvGrpSpPr>
        <p:grpSpPr>
          <a:xfrm>
            <a:off x="477159" y="3942153"/>
            <a:ext cx="2693521" cy="984225"/>
            <a:chOff x="757775" y="5068917"/>
            <a:chExt cx="2308645" cy="984225"/>
          </a:xfrm>
        </p:grpSpPr>
        <p:sp>
          <p:nvSpPr>
            <p:cNvPr id="37" name="Rectángulo 36"/>
            <p:cNvSpPr/>
            <p:nvPr/>
          </p:nvSpPr>
          <p:spPr>
            <a:xfrm>
              <a:off x="768283" y="5068917"/>
              <a:ext cx="17251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err="1" smtClean="0"/>
                <a:t>Plummer</a:t>
              </a:r>
              <a:r>
                <a:rPr lang="pt-BR" b="1" dirty="0" smtClean="0"/>
                <a:t> (2007)</a:t>
              </a: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757775" y="5683810"/>
              <a:ext cx="23086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err="1" smtClean="0"/>
                <a:t>Lamming</a:t>
              </a:r>
              <a:r>
                <a:rPr lang="pt-BR" b="1" dirty="0" smtClean="0"/>
                <a:t> et al. (2010) </a:t>
              </a:r>
              <a:endParaRPr lang="pt-BR" b="1" dirty="0"/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68284" y="5376364"/>
              <a:ext cx="21159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b="1" dirty="0" err="1" smtClean="0"/>
                <a:t>Sivaselvan</a:t>
              </a:r>
              <a:r>
                <a:rPr lang="pt-BR" b="1" dirty="0" smtClean="0"/>
                <a:t> et al. (2008)</a:t>
              </a:r>
              <a:endParaRPr lang="pt-BR" b="1" dirty="0"/>
            </a:p>
          </p:txBody>
        </p:sp>
      </p:grpSp>
      <p:sp>
        <p:nvSpPr>
          <p:cNvPr id="48" name="Abrir llave 47"/>
          <p:cNvSpPr/>
          <p:nvPr/>
        </p:nvSpPr>
        <p:spPr>
          <a:xfrm>
            <a:off x="2925139" y="3544147"/>
            <a:ext cx="473424" cy="1859811"/>
          </a:xfrm>
          <a:prstGeom prst="leftBrace">
            <a:avLst/>
          </a:prstGeom>
          <a:ln w="57150">
            <a:solidFill>
              <a:srgbClr val="2426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9" name="Rectángulo 48"/>
          <p:cNvSpPr/>
          <p:nvPr/>
        </p:nvSpPr>
        <p:spPr>
          <a:xfrm>
            <a:off x="3379226" y="3631133"/>
            <a:ext cx="54093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b="1" dirty="0"/>
              <a:t>spring is a passive element that stores </a:t>
            </a:r>
            <a:r>
              <a:rPr lang="en-US" sz="2000" b="1" dirty="0" smtClean="0"/>
              <a:t>energy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b="1" dirty="0"/>
              <a:t>limits the force rate applied </a:t>
            </a:r>
            <a:r>
              <a:rPr lang="en-US" sz="2000" dirty="0"/>
              <a:t>over the load or </a:t>
            </a:r>
            <a:r>
              <a:rPr lang="en-US" sz="2000" dirty="0" smtClean="0"/>
              <a:t>environment. Consequently, it produces </a:t>
            </a:r>
            <a:r>
              <a:rPr lang="en-US" sz="2000" dirty="0"/>
              <a:t>a </a:t>
            </a:r>
            <a:r>
              <a:rPr lang="en-US" sz="2000" b="1" dirty="0">
                <a:solidFill>
                  <a:schemeClr val="accent1"/>
                </a:solidFill>
              </a:rPr>
              <a:t>filter effect</a:t>
            </a:r>
            <a:r>
              <a:rPr lang="en-US" sz="2000" dirty="0"/>
              <a:t> that </a:t>
            </a:r>
            <a:r>
              <a:rPr lang="en-US" sz="2000" b="1" dirty="0">
                <a:solidFill>
                  <a:schemeClr val="accent1"/>
                </a:solidFill>
              </a:rPr>
              <a:t>increases the system compliance </a:t>
            </a:r>
            <a:r>
              <a:rPr lang="en-US" sz="2000" dirty="0"/>
              <a:t>and contributes to </a:t>
            </a:r>
            <a:r>
              <a:rPr lang="en-US" sz="2000" b="1" dirty="0">
                <a:solidFill>
                  <a:schemeClr val="accent1"/>
                </a:solidFill>
              </a:rPr>
              <a:t>obtaining good performances</a:t>
            </a:r>
            <a:r>
              <a:rPr lang="en-US" sz="2000" dirty="0"/>
              <a:t>. </a:t>
            </a:r>
            <a:endParaRPr lang="pt-BR" sz="2000" dirty="0"/>
          </a:p>
        </p:txBody>
      </p:sp>
      <p:sp>
        <p:nvSpPr>
          <p:cNvPr id="52" name="Rectángulo 51"/>
          <p:cNvSpPr/>
          <p:nvPr/>
        </p:nvSpPr>
        <p:spPr>
          <a:xfrm>
            <a:off x="698500" y="1299143"/>
            <a:ext cx="76534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use of springs </a:t>
            </a:r>
            <a:r>
              <a:rPr lang="en-US" sz="2000" b="1" dirty="0" smtClean="0">
                <a:solidFill>
                  <a:srgbClr val="00B050"/>
                </a:solidFill>
              </a:rPr>
              <a:t>decrease </a:t>
            </a:r>
            <a:r>
              <a:rPr lang="en-US" sz="2000" dirty="0" smtClean="0"/>
              <a:t>the complexity  of the mathematical model.</a:t>
            </a:r>
            <a:endParaRPr lang="en-US" sz="2000" dirty="0"/>
          </a:p>
        </p:txBody>
      </p:sp>
      <p:sp>
        <p:nvSpPr>
          <p:cNvPr id="53" name="Rectángulo 52"/>
          <p:cNvSpPr/>
          <p:nvPr/>
        </p:nvSpPr>
        <p:spPr>
          <a:xfrm>
            <a:off x="1041400" y="1984911"/>
            <a:ext cx="3174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Incrementing</a:t>
            </a:r>
            <a:r>
              <a:rPr lang="en-US" sz="2000" dirty="0" smtClean="0"/>
              <a:t> passively the </a:t>
            </a:r>
            <a:r>
              <a:rPr lang="en-US" sz="2000" b="1" dirty="0" smtClean="0">
                <a:solidFill>
                  <a:srgbClr val="00B050"/>
                </a:solidFill>
              </a:rPr>
              <a:t>compliance</a:t>
            </a:r>
            <a:r>
              <a:rPr lang="en-US" sz="2000" dirty="0" smtClean="0"/>
              <a:t> of the system</a:t>
            </a:r>
            <a:endParaRPr lang="en-US" sz="2000" dirty="0"/>
          </a:p>
        </p:txBody>
      </p:sp>
      <p:sp>
        <p:nvSpPr>
          <p:cNvPr id="54" name="Flecha a la derecha con muesca 53"/>
          <p:cNvSpPr/>
          <p:nvPr/>
        </p:nvSpPr>
        <p:spPr>
          <a:xfrm>
            <a:off x="4299228" y="2200788"/>
            <a:ext cx="919658" cy="290774"/>
          </a:xfrm>
          <a:prstGeom prst="notchedRightArrow">
            <a:avLst/>
          </a:prstGeom>
          <a:solidFill>
            <a:srgbClr val="2426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55" name="Rectángulo 54"/>
          <p:cNvSpPr/>
          <p:nvPr/>
        </p:nvSpPr>
        <p:spPr>
          <a:xfrm>
            <a:off x="5511715" y="1984910"/>
            <a:ext cx="2969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Increments</a:t>
            </a:r>
            <a:r>
              <a:rPr lang="en-US" sz="2000" dirty="0" smtClean="0"/>
              <a:t> the </a:t>
            </a:r>
            <a:r>
              <a:rPr lang="en-US" sz="2000" b="1" dirty="0" smtClean="0">
                <a:solidFill>
                  <a:srgbClr val="00B050"/>
                </a:solidFill>
              </a:rPr>
              <a:t>stability</a:t>
            </a:r>
            <a:r>
              <a:rPr lang="en-US" sz="2000" dirty="0" smtClean="0"/>
              <a:t> during the force control</a:t>
            </a:r>
            <a:endParaRPr lang="en-US" sz="2000" dirty="0"/>
          </a:p>
        </p:txBody>
      </p:sp>
      <p:sp>
        <p:nvSpPr>
          <p:cNvPr id="56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8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3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959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53 Rectángulo"/>
          <p:cNvSpPr/>
          <p:nvPr/>
        </p:nvSpPr>
        <p:spPr>
          <a:xfrm>
            <a:off x="542917" y="2339973"/>
            <a:ext cx="39814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Hydro-elastic Actuator </a:t>
            </a:r>
            <a:r>
              <a:rPr lang="en-US" b="1" dirty="0" smtClean="0"/>
              <a:t>uses </a:t>
            </a:r>
            <a:r>
              <a:rPr lang="en-US" b="1" dirty="0"/>
              <a:t>a linear hydraulic actuator followed by a spring</a:t>
            </a:r>
            <a:r>
              <a:rPr lang="en-US" dirty="0"/>
              <a:t> where the applied force is indirectly calculated from the measure of the spring deflection.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Hydro-SEA </a:t>
            </a:r>
            <a:r>
              <a:rPr lang="en-US" dirty="0"/>
              <a:t>has </a:t>
            </a:r>
            <a:r>
              <a:rPr lang="en-US" b="1" dirty="0">
                <a:solidFill>
                  <a:schemeClr val="accent1"/>
                </a:solidFill>
              </a:rPr>
              <a:t>good force stability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low output impedance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/>
                </a:solidFill>
              </a:rPr>
              <a:t>tolerance to shock loading</a:t>
            </a:r>
            <a:r>
              <a:rPr lang="en-US" dirty="0"/>
              <a:t>. However, it shows </a:t>
            </a:r>
            <a:r>
              <a:rPr lang="en-US" b="1" dirty="0">
                <a:solidFill>
                  <a:srgbClr val="FF0000"/>
                </a:solidFill>
              </a:rPr>
              <a:t>bandwidth reduction</a:t>
            </a:r>
            <a:r>
              <a:rPr lang="en-US" dirty="0"/>
              <a:t> when large forces are applied at power saturations limits</a:t>
            </a:r>
            <a:endParaRPr lang="pt-BR" dirty="0" smtClean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549666"/>
              </p:ext>
            </p:extLst>
          </p:nvPr>
        </p:nvGraphicFramePr>
        <p:xfrm>
          <a:off x="4748053" y="2527301"/>
          <a:ext cx="3831040" cy="287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9" name="Visio" r:id="rId4" imgW="2295485" imgH="1724189" progId="Visio.Drawing.15">
                  <p:embed/>
                </p:oleObj>
              </mc:Choice>
              <mc:Fallback>
                <p:oleObj name="Visio" r:id="rId4" imgW="2295485" imgH="172418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053" y="2527301"/>
                        <a:ext cx="3831040" cy="2877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53 Rectángulo"/>
          <p:cNvSpPr/>
          <p:nvPr/>
        </p:nvSpPr>
        <p:spPr>
          <a:xfrm>
            <a:off x="541761" y="866035"/>
            <a:ext cx="796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most referenced actuator in the literature using a passive compliance method for controlling the force is the </a:t>
            </a:r>
            <a:r>
              <a:rPr lang="en-US" b="1" dirty="0"/>
              <a:t>Series Elastic Actuator </a:t>
            </a:r>
            <a:r>
              <a:rPr lang="en-US" dirty="0"/>
              <a:t>(SEA</a:t>
            </a:r>
            <a:r>
              <a:rPr lang="en-US" dirty="0" smtClean="0"/>
              <a:t>) proposed by Williamson (1995). Robinson (2000) extend this study to hydraulic systems and proposed the </a:t>
            </a:r>
            <a:r>
              <a:rPr lang="en-US" b="1" dirty="0">
                <a:solidFill>
                  <a:schemeClr val="accent1"/>
                </a:solidFill>
              </a:rPr>
              <a:t>Hydro-elastic </a:t>
            </a:r>
            <a:r>
              <a:rPr lang="en-US" b="1" dirty="0" smtClean="0">
                <a:solidFill>
                  <a:schemeClr val="accent1"/>
                </a:solidFill>
              </a:rPr>
              <a:t>Actuator.</a:t>
            </a:r>
            <a:endParaRPr lang="pt-BR" dirty="0" smtClean="0"/>
          </a:p>
        </p:txBody>
      </p:sp>
      <p:sp>
        <p:nvSpPr>
          <p:cNvPr id="27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0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5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9" y="902947"/>
            <a:ext cx="3468651" cy="2615014"/>
          </a:xfrm>
          <a:prstGeom prst="rect">
            <a:avLst/>
          </a:prstGeom>
        </p:spPr>
      </p:pic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061929"/>
              </p:ext>
            </p:extLst>
          </p:nvPr>
        </p:nvGraphicFramePr>
        <p:xfrm>
          <a:off x="4314644" y="2884147"/>
          <a:ext cx="4523195" cy="221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8" name="Visio" r:id="rId4" imgW="3162390" imgH="1543014" progId="Visio.Drawing.15">
                  <p:embed/>
                </p:oleObj>
              </mc:Choice>
              <mc:Fallback>
                <p:oleObj name="Visio" r:id="rId4" imgW="3162390" imgH="154301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644" y="2884147"/>
                        <a:ext cx="4523195" cy="22134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ángulo 24"/>
          <p:cNvSpPr/>
          <p:nvPr/>
        </p:nvSpPr>
        <p:spPr>
          <a:xfrm>
            <a:off x="4689558" y="5439257"/>
            <a:ext cx="387161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Remote manipulator proposed by </a:t>
            </a:r>
            <a:r>
              <a:rPr lang="en-US" sz="135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Buerguer</a:t>
            </a:r>
            <a:r>
              <a:rPr lang="en-US" sz="135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(2005).</a:t>
            </a:r>
            <a:endParaRPr lang="en-US" sz="135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519148" y="3736970"/>
            <a:ext cx="28463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Hydroelastic</a:t>
            </a:r>
            <a:r>
              <a:rPr lang="en-US" sz="135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actuator proposed by Robinson (2000).</a:t>
            </a:r>
            <a:endParaRPr lang="en-US" sz="135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9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3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5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ágono 4"/>
          <p:cNvSpPr/>
          <p:nvPr/>
        </p:nvSpPr>
        <p:spPr>
          <a:xfrm>
            <a:off x="5705963" y="1485900"/>
            <a:ext cx="9787321" cy="37433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8000" b="1" dirty="0" err="1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8000" b="1" dirty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8000" b="1" dirty="0" err="1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8000" b="1" dirty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8000" b="1" dirty="0" err="1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8000" b="1" dirty="0">
              <a:solidFill>
                <a:schemeClr val="bg1">
                  <a:lumMod val="8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Pentágono 4"/>
          <p:cNvSpPr/>
          <p:nvPr/>
        </p:nvSpPr>
        <p:spPr>
          <a:xfrm>
            <a:off x="3267528" y="2104572"/>
            <a:ext cx="5041900" cy="31205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4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10 Grupo"/>
          <p:cNvGrpSpPr/>
          <p:nvPr/>
        </p:nvGrpSpPr>
        <p:grpSpPr>
          <a:xfrm>
            <a:off x="1238027" y="2702293"/>
            <a:ext cx="1436230" cy="1436230"/>
            <a:chOff x="3719970" y="949325"/>
            <a:chExt cx="561060" cy="561060"/>
          </a:xfrm>
        </p:grpSpPr>
        <p:grpSp>
          <p:nvGrpSpPr>
            <p:cNvPr id="18" name="59 Grupo"/>
            <p:cNvGrpSpPr/>
            <p:nvPr/>
          </p:nvGrpSpPr>
          <p:grpSpPr>
            <a:xfrm>
              <a:off x="3719970" y="949325"/>
              <a:ext cx="561060" cy="561060"/>
              <a:chOff x="3719970" y="962025"/>
              <a:chExt cx="561060" cy="561060"/>
            </a:xfrm>
          </p:grpSpPr>
          <p:sp>
            <p:nvSpPr>
              <p:cNvPr id="20" name="19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20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21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18 CuadroTexto"/>
            <p:cNvSpPr txBox="1"/>
            <p:nvPr/>
          </p:nvSpPr>
          <p:spPr>
            <a:xfrm>
              <a:off x="3808016" y="1017004"/>
              <a:ext cx="393700" cy="396766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ES" sz="60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2</a:t>
              </a:r>
              <a:endParaRPr lang="pt-BR" sz="60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27746E-6 L -0.89757 4.2774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931510"/>
              </p:ext>
            </p:extLst>
          </p:nvPr>
        </p:nvGraphicFramePr>
        <p:xfrm>
          <a:off x="386862" y="2087908"/>
          <a:ext cx="8236438" cy="384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76" name="Visio" r:id="rId4" imgW="4809965" imgH="2248003" progId="Visio.Drawing.15">
                  <p:embed/>
                </p:oleObj>
              </mc:Choice>
              <mc:Fallback>
                <p:oleObj name="Visio" r:id="rId4" imgW="4809965" imgH="2248003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62" y="2087908"/>
                        <a:ext cx="8236438" cy="38463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ángulo 31"/>
          <p:cNvSpPr/>
          <p:nvPr/>
        </p:nvSpPr>
        <p:spPr>
          <a:xfrm>
            <a:off x="386862" y="901607"/>
            <a:ext cx="80195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x-none" sz="2000" dirty="0"/>
              <a:t>The </a:t>
            </a:r>
            <a:r>
              <a:rPr lang="es-BO" sz="2000" dirty="0" err="1" smtClean="0"/>
              <a:t>main</a:t>
            </a:r>
            <a:r>
              <a:rPr lang="x-none" sz="2000" dirty="0" smtClean="0"/>
              <a:t> focus</a:t>
            </a:r>
            <a:r>
              <a:rPr lang="es-BO" sz="2000" dirty="0" smtClean="0"/>
              <a:t> in </a:t>
            </a:r>
            <a:r>
              <a:rPr lang="es-BO" sz="2000" dirty="0" err="1" smtClean="0"/>
              <a:t>this</a:t>
            </a:r>
            <a:r>
              <a:rPr lang="es-BO" sz="2000" dirty="0" smtClean="0"/>
              <a:t> case </a:t>
            </a:r>
            <a:r>
              <a:rPr lang="x-none" sz="2000" dirty="0" smtClean="0"/>
              <a:t>is </a:t>
            </a:r>
            <a:r>
              <a:rPr lang="x-none" sz="2000" dirty="0"/>
              <a:t>to show the possibility to obtain hydraulically the same behavior obtained by the SEA, </a:t>
            </a:r>
            <a:r>
              <a:rPr lang="en-US" sz="2000" b="1" dirty="0" smtClean="0"/>
              <a:t>extracting</a:t>
            </a:r>
            <a:r>
              <a:rPr lang="x-none" sz="2000" dirty="0" smtClean="0"/>
              <a:t> </a:t>
            </a:r>
            <a:r>
              <a:rPr lang="x-none" sz="2000" dirty="0"/>
              <a:t>the </a:t>
            </a:r>
            <a:r>
              <a:rPr lang="x-none" sz="2000" b="1" dirty="0">
                <a:solidFill>
                  <a:schemeClr val="accent1"/>
                </a:solidFill>
              </a:rPr>
              <a:t>spring</a:t>
            </a:r>
            <a:r>
              <a:rPr lang="x-none" sz="2000" dirty="0"/>
              <a:t> </a:t>
            </a:r>
            <a:r>
              <a:rPr lang="es-BO" sz="2000" dirty="0" smtClean="0"/>
              <a:t>and </a:t>
            </a:r>
            <a:r>
              <a:rPr lang="es-BO" sz="2000" b="1" dirty="0" err="1" smtClean="0"/>
              <a:t>using</a:t>
            </a:r>
            <a:r>
              <a:rPr lang="es-BO" sz="2000" dirty="0" smtClean="0"/>
              <a:t> </a:t>
            </a:r>
            <a:r>
              <a:rPr lang="x-none" sz="2000" b="1" dirty="0" smtClean="0">
                <a:solidFill>
                  <a:schemeClr val="accent1"/>
                </a:solidFill>
              </a:rPr>
              <a:t>H</a:t>
            </a:r>
            <a:r>
              <a:rPr lang="es-BO" sz="2000" b="1" dirty="0" err="1" smtClean="0">
                <a:solidFill>
                  <a:schemeClr val="accent1"/>
                </a:solidFill>
              </a:rPr>
              <a:t>igh</a:t>
            </a:r>
            <a:r>
              <a:rPr lang="es-BO" sz="2000" b="1" dirty="0" smtClean="0">
                <a:solidFill>
                  <a:schemeClr val="accent1"/>
                </a:solidFill>
              </a:rPr>
              <a:t> </a:t>
            </a:r>
            <a:r>
              <a:rPr lang="x-none" sz="2000" b="1" dirty="0" smtClean="0">
                <a:solidFill>
                  <a:schemeClr val="accent1"/>
                </a:solidFill>
              </a:rPr>
              <a:t>V</a:t>
            </a:r>
            <a:r>
              <a:rPr lang="es-BO" sz="2000" b="1" dirty="0" err="1" smtClean="0">
                <a:solidFill>
                  <a:schemeClr val="accent1"/>
                </a:solidFill>
              </a:rPr>
              <a:t>olumetric</a:t>
            </a:r>
            <a:r>
              <a:rPr lang="es-BO" sz="2000" b="1" dirty="0" smtClean="0">
                <a:solidFill>
                  <a:schemeClr val="accent1"/>
                </a:solidFill>
              </a:rPr>
              <a:t> </a:t>
            </a:r>
            <a:r>
              <a:rPr lang="x-none" sz="2000" b="1" dirty="0" smtClean="0">
                <a:solidFill>
                  <a:schemeClr val="accent1"/>
                </a:solidFill>
              </a:rPr>
              <a:t>E</a:t>
            </a:r>
            <a:r>
              <a:rPr lang="es-BO" sz="2000" b="1" dirty="0" err="1" smtClean="0">
                <a:solidFill>
                  <a:schemeClr val="accent1"/>
                </a:solidFill>
              </a:rPr>
              <a:t>xpansion</a:t>
            </a:r>
            <a:r>
              <a:rPr lang="es-BO" sz="2000" b="1" dirty="0" smtClean="0">
                <a:solidFill>
                  <a:schemeClr val="accent1"/>
                </a:solidFill>
              </a:rPr>
              <a:t> (</a:t>
            </a:r>
            <a:r>
              <a:rPr lang="es-BO" sz="2000" b="1" dirty="0" err="1" smtClean="0">
                <a:solidFill>
                  <a:schemeClr val="accent1"/>
                </a:solidFill>
              </a:rPr>
              <a:t>HVE</a:t>
            </a:r>
            <a:r>
              <a:rPr lang="es-BO" sz="2000" b="1" dirty="0" smtClean="0">
                <a:solidFill>
                  <a:schemeClr val="accent1"/>
                </a:solidFill>
              </a:rPr>
              <a:t>)</a:t>
            </a:r>
            <a:r>
              <a:rPr lang="x-none" sz="2000" b="1" dirty="0" smtClean="0">
                <a:solidFill>
                  <a:schemeClr val="accent1"/>
                </a:solidFill>
              </a:rPr>
              <a:t> </a:t>
            </a:r>
            <a:r>
              <a:rPr lang="es-BO" sz="2000" b="1" dirty="0" smtClean="0">
                <a:solidFill>
                  <a:schemeClr val="accent1"/>
                </a:solidFill>
              </a:rPr>
              <a:t>H</a:t>
            </a:r>
            <a:r>
              <a:rPr lang="x-none" sz="2000" b="1" dirty="0" smtClean="0">
                <a:solidFill>
                  <a:schemeClr val="accent1"/>
                </a:solidFill>
              </a:rPr>
              <a:t>oses</a:t>
            </a:r>
            <a:r>
              <a:rPr lang="es-BO" sz="2000" b="1" dirty="0" smtClean="0">
                <a:solidFill>
                  <a:schemeClr val="accent1"/>
                </a:solidFill>
              </a:rPr>
              <a:t> </a:t>
            </a:r>
            <a:r>
              <a:rPr lang="es-BO" sz="2000" dirty="0" err="1" smtClean="0"/>
              <a:t>or</a:t>
            </a:r>
            <a:r>
              <a:rPr lang="es-BO" sz="2000" b="1" dirty="0" smtClean="0"/>
              <a:t> </a:t>
            </a:r>
            <a:r>
              <a:rPr lang="es-BO" sz="2000" b="1" dirty="0" err="1" smtClean="0">
                <a:solidFill>
                  <a:schemeClr val="accent1"/>
                </a:solidFill>
              </a:rPr>
              <a:t>Accumulators</a:t>
            </a:r>
            <a:r>
              <a:rPr lang="x-none" sz="2000" dirty="0" smtClean="0"/>
              <a:t>.</a:t>
            </a:r>
            <a:endParaRPr lang="en-US" sz="2000" dirty="0"/>
          </a:p>
        </p:txBody>
      </p:sp>
      <p:sp>
        <p:nvSpPr>
          <p:cNvPr id="25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7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2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414334" y="1597399"/>
            <a:ext cx="4257029" cy="1487412"/>
            <a:chOff x="268050" y="3550792"/>
            <a:chExt cx="4257029" cy="1487412"/>
          </a:xfrm>
        </p:grpSpPr>
        <p:sp>
          <p:nvSpPr>
            <p:cNvPr id="29" name="Rectángulo 28"/>
            <p:cNvSpPr/>
            <p:nvPr/>
          </p:nvSpPr>
          <p:spPr>
            <a:xfrm>
              <a:off x="268050" y="4514984"/>
              <a:ext cx="42570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800" b="1" dirty="0" err="1" smtClean="0">
                  <a:solidFill>
                    <a:srgbClr val="0070C0"/>
                  </a:solidFill>
                  <a:ea typeface="Times New Roman" panose="02020603050405020304" pitchFamily="18" charset="0"/>
                </a:rPr>
                <a:t>P</a:t>
              </a:r>
              <a:r>
                <a:rPr lang="pt-BR" sz="2800" b="1" dirty="0" err="1" smtClean="0">
                  <a:ea typeface="Times New Roman" panose="02020603050405020304" pitchFamily="18" charset="0"/>
                </a:rPr>
                <a:t>ure</a:t>
              </a:r>
              <a:r>
                <a:rPr lang="pt-BR" sz="2800" b="1" dirty="0" smtClean="0">
                  <a:ea typeface="Times New Roman" panose="02020603050405020304" pitchFamily="18" charset="0"/>
                </a:rPr>
                <a:t> </a:t>
              </a:r>
              <a:r>
                <a:rPr lang="pt-BR" sz="2800" b="1" dirty="0" err="1" smtClean="0">
                  <a:solidFill>
                    <a:srgbClr val="0070C0"/>
                  </a:solidFill>
                  <a:ea typeface="Times New Roman" panose="02020603050405020304" pitchFamily="18" charset="0"/>
                </a:rPr>
                <a:t>H</a:t>
              </a:r>
              <a:r>
                <a:rPr lang="pt-BR" sz="2800" b="1" dirty="0" err="1" smtClean="0">
                  <a:ea typeface="Times New Roman" panose="02020603050405020304" pitchFamily="18" charset="0"/>
                </a:rPr>
                <a:t>ydro</a:t>
              </a:r>
              <a:r>
                <a:rPr lang="pt-BR" sz="2800" b="1" dirty="0" err="1" smtClean="0">
                  <a:solidFill>
                    <a:srgbClr val="0070C0"/>
                  </a:solidFill>
                  <a:ea typeface="Times New Roman" panose="02020603050405020304" pitchFamily="18" charset="0"/>
                </a:rPr>
                <a:t>E</a:t>
              </a:r>
              <a:r>
                <a:rPr lang="pt-BR" sz="2800" b="1" dirty="0" err="1" smtClean="0">
                  <a:ea typeface="Times New Roman" panose="02020603050405020304" pitchFamily="18" charset="0"/>
                </a:rPr>
                <a:t>lastic</a:t>
              </a:r>
              <a:r>
                <a:rPr lang="pt-BR" sz="2800" b="1" dirty="0" smtClean="0">
                  <a:ea typeface="Times New Roman" panose="02020603050405020304" pitchFamily="18" charset="0"/>
                </a:rPr>
                <a:t> </a:t>
              </a:r>
              <a:r>
                <a:rPr lang="pt-BR" sz="2800" b="1" dirty="0" err="1" smtClean="0">
                  <a:solidFill>
                    <a:srgbClr val="0070C0"/>
                  </a:solidFill>
                  <a:ea typeface="Times New Roman" panose="02020603050405020304" pitchFamily="18" charset="0"/>
                </a:rPr>
                <a:t>A</a:t>
              </a:r>
              <a:r>
                <a:rPr lang="pt-BR" sz="2800" b="1" dirty="0" err="1" smtClean="0">
                  <a:ea typeface="Times New Roman" panose="02020603050405020304" pitchFamily="18" charset="0"/>
                </a:rPr>
                <a:t>ctuator</a:t>
              </a:r>
              <a:endParaRPr lang="pt-BR" sz="2800" b="1" dirty="0"/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1191057" y="3550792"/>
              <a:ext cx="269372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BO" sz="7200" b="1" dirty="0" err="1" smtClean="0">
                  <a:solidFill>
                    <a:srgbClr val="0070C0"/>
                  </a:solidFill>
                </a:rPr>
                <a:t>PHEA</a:t>
              </a:r>
              <a:endParaRPr lang="pt-BR" sz="72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679537" y="3738621"/>
            <a:ext cx="79652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This actuation system </a:t>
            </a:r>
            <a:r>
              <a:rPr lang="en-US" sz="2000" b="1" dirty="0" smtClean="0"/>
              <a:t>reduces </a:t>
            </a:r>
            <a:r>
              <a:rPr lang="en-US" sz="2000" b="1" dirty="0"/>
              <a:t>the hydraulic stiffness using only hydraulic </a:t>
            </a:r>
            <a:r>
              <a:rPr lang="en-US" sz="2000" b="1" dirty="0" smtClean="0"/>
              <a:t>components</a:t>
            </a:r>
            <a:r>
              <a:rPr lang="en-US" sz="2000" dirty="0" smtClean="0"/>
              <a:t>. </a:t>
            </a:r>
            <a:r>
              <a:rPr lang="en-US" sz="2000" dirty="0"/>
              <a:t>Additionally, it </a:t>
            </a:r>
            <a:r>
              <a:rPr lang="en-US" sz="2000" b="1" dirty="0"/>
              <a:t>saves space in the axial direction</a:t>
            </a:r>
            <a:r>
              <a:rPr lang="en-US" sz="2000" dirty="0"/>
              <a:t> and </a:t>
            </a:r>
            <a:r>
              <a:rPr lang="en-US" sz="2000" b="1" dirty="0"/>
              <a:t>allows a direct contact </a:t>
            </a:r>
            <a:r>
              <a:rPr lang="en-US" sz="2000" dirty="0"/>
              <a:t>between the actuator and environment. </a:t>
            </a:r>
            <a:endParaRPr lang="pt-BR" sz="2000" dirty="0"/>
          </a:p>
        </p:txBody>
      </p:sp>
      <p:sp>
        <p:nvSpPr>
          <p:cNvPr id="25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7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1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959166" y="1211018"/>
            <a:ext cx="71958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selection of the hydraulic components is based on the principle that the </a:t>
            </a:r>
            <a:r>
              <a:rPr lang="en-US" sz="2000" b="1" dirty="0"/>
              <a:t>fluid in the cylinder chambers </a:t>
            </a:r>
            <a:r>
              <a:rPr lang="en-US" sz="2000" dirty="0"/>
              <a:t>presents a </a:t>
            </a:r>
            <a:r>
              <a:rPr lang="en-US" sz="2000" b="1" dirty="0">
                <a:solidFill>
                  <a:schemeClr val="accent1"/>
                </a:solidFill>
              </a:rPr>
              <a:t>spring effect </a:t>
            </a:r>
            <a:r>
              <a:rPr lang="en-US" sz="2000" dirty="0"/>
              <a:t>that can be </a:t>
            </a:r>
            <a:r>
              <a:rPr lang="en-US" sz="2000" b="1" dirty="0"/>
              <a:t>modulated by adding hydraulic capacitive components</a:t>
            </a:r>
            <a:r>
              <a:rPr lang="en-US" sz="2000" dirty="0"/>
              <a:t>, such as </a:t>
            </a:r>
            <a:r>
              <a:rPr lang="en-US" sz="2000" b="1" dirty="0">
                <a:solidFill>
                  <a:schemeClr val="accent1"/>
                </a:solidFill>
              </a:rPr>
              <a:t>high volumetric expansion hoses</a:t>
            </a:r>
            <a:r>
              <a:rPr lang="en-US" sz="2000" dirty="0"/>
              <a:t> (</a:t>
            </a:r>
            <a:r>
              <a:rPr lang="en-US" sz="2000" dirty="0" err="1"/>
              <a:t>HVE</a:t>
            </a:r>
            <a:r>
              <a:rPr lang="en-US" sz="2000" dirty="0"/>
              <a:t> hoses) or </a:t>
            </a:r>
            <a:r>
              <a:rPr lang="en-US" sz="2000" b="1" dirty="0">
                <a:solidFill>
                  <a:schemeClr val="accent1"/>
                </a:solidFill>
              </a:rPr>
              <a:t>accumulators</a:t>
            </a:r>
            <a:r>
              <a:rPr lang="en-US" sz="2000" dirty="0"/>
              <a:t>.</a:t>
            </a:r>
            <a:endParaRPr lang="pt-BR" sz="2000" dirty="0"/>
          </a:p>
        </p:txBody>
      </p:sp>
      <p:pic>
        <p:nvPicPr>
          <p:cNvPr id="21" name="Picture 2" descr="C:\Users\Victor Hugo  Ledezma\Desktop\job\Dropbox\Dissertaçao\Presentaçao\PPoint\imagenes\cilindro carcaça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4876" y="3801474"/>
            <a:ext cx="3604964" cy="1000516"/>
          </a:xfrm>
          <a:prstGeom prst="rect">
            <a:avLst/>
          </a:prstGeom>
          <a:noFill/>
        </p:spPr>
      </p:pic>
      <p:pic>
        <p:nvPicPr>
          <p:cNvPr id="22" name="Picture 3" descr="C:\Users\Victor Hugo  Ledezma\Desktop\job\Dropbox\Dissertaçao\Presentaçao\PPoint\imagenes\haste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5075" y="3779249"/>
            <a:ext cx="4510087" cy="907342"/>
          </a:xfrm>
          <a:prstGeom prst="rect">
            <a:avLst/>
          </a:prstGeom>
          <a:noFill/>
        </p:spPr>
      </p:pic>
      <p:grpSp>
        <p:nvGrpSpPr>
          <p:cNvPr id="23" name="6 Grupo"/>
          <p:cNvGrpSpPr/>
          <p:nvPr/>
        </p:nvGrpSpPr>
        <p:grpSpPr>
          <a:xfrm>
            <a:off x="5430209" y="3492369"/>
            <a:ext cx="878085" cy="883995"/>
            <a:chOff x="7529300" y="3951519"/>
            <a:chExt cx="878085" cy="883995"/>
          </a:xfrm>
        </p:grpSpPr>
        <p:pic>
          <p:nvPicPr>
            <p:cNvPr id="24" name="Picture 4" descr="C:\Users\Victor Hugo  Ledezma\Desktop\job\Dropbox\Dissertaçao\Presentaçao\PPoint\imagenes\acople - mola.wmf"/>
            <p:cNvPicPr>
              <a:picLocks noChangeAspect="1" noChangeArrowheads="1"/>
            </p:cNvPicPr>
            <p:nvPr/>
          </p:nvPicPr>
          <p:blipFill>
            <a:blip r:embed="rId5" cstate="print"/>
            <a:srcRect t="35677"/>
            <a:stretch>
              <a:fillRect/>
            </a:stretch>
          </p:blipFill>
          <p:spPr bwMode="auto">
            <a:xfrm>
              <a:off x="7529300" y="4399648"/>
              <a:ext cx="878085" cy="435866"/>
            </a:xfrm>
            <a:prstGeom prst="rect">
              <a:avLst/>
            </a:prstGeom>
            <a:noFill/>
          </p:spPr>
        </p:pic>
        <p:grpSp>
          <p:nvGrpSpPr>
            <p:cNvPr id="25" name="6 Grupo"/>
            <p:cNvGrpSpPr/>
            <p:nvPr/>
          </p:nvGrpSpPr>
          <p:grpSpPr>
            <a:xfrm>
              <a:off x="7663341" y="3951519"/>
              <a:ext cx="580350" cy="403999"/>
              <a:chOff x="2463800" y="3479800"/>
              <a:chExt cx="580350" cy="403999"/>
            </a:xfrm>
          </p:grpSpPr>
          <p:sp>
            <p:nvSpPr>
              <p:cNvPr id="26" name="7 CuadroTexto"/>
              <p:cNvSpPr txBox="1"/>
              <p:nvPr/>
            </p:nvSpPr>
            <p:spPr>
              <a:xfrm>
                <a:off x="2463800" y="3479800"/>
                <a:ext cx="3561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b="1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endParaRPr lang="pt-BR" sz="2000" b="1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10 CuadroTexto"/>
              <p:cNvSpPr txBox="1"/>
              <p:nvPr/>
            </p:nvSpPr>
            <p:spPr>
              <a:xfrm>
                <a:off x="2654300" y="360680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i="1" dirty="0" smtClean="0">
                    <a:latin typeface="Times New Roman" pitchFamily="18" charset="0"/>
                    <a:cs typeface="Times New Roman" pitchFamily="18" charset="0"/>
                  </a:rPr>
                  <a:t>CC</a:t>
                </a:r>
                <a:endParaRPr lang="pt-BR" sz="1200" b="1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28" name="7 CuadroTexto"/>
          <p:cNvSpPr txBox="1"/>
          <p:nvPr/>
        </p:nvSpPr>
        <p:spPr>
          <a:xfrm>
            <a:off x="2931666" y="4877445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pt-BR" sz="4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12 CuadroTexto"/>
          <p:cNvSpPr txBox="1"/>
          <p:nvPr/>
        </p:nvSpPr>
        <p:spPr>
          <a:xfrm>
            <a:off x="3266589" y="5100728"/>
            <a:ext cx="423515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pt-BR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7 CuadroTexto"/>
          <p:cNvSpPr txBox="1"/>
          <p:nvPr/>
        </p:nvSpPr>
        <p:spPr>
          <a:xfrm>
            <a:off x="917411" y="4807273"/>
            <a:ext cx="1335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Hydraulic Stiffness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34" name="37 Grupo"/>
          <p:cNvGrpSpPr/>
          <p:nvPr/>
        </p:nvGrpSpPr>
        <p:grpSpPr>
          <a:xfrm>
            <a:off x="1946549" y="3893552"/>
            <a:ext cx="2014538" cy="547687"/>
            <a:chOff x="2376488" y="4062414"/>
            <a:chExt cx="2014538" cy="547687"/>
          </a:xfrm>
          <a:solidFill>
            <a:srgbClr val="C00000"/>
          </a:solidFill>
        </p:grpSpPr>
        <p:sp>
          <p:nvSpPr>
            <p:cNvPr id="36" name="33 Rectángulo"/>
            <p:cNvSpPr/>
            <p:nvPr/>
          </p:nvSpPr>
          <p:spPr>
            <a:xfrm>
              <a:off x="2376488" y="4062414"/>
              <a:ext cx="900113" cy="171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34 Rectángulo"/>
            <p:cNvSpPr/>
            <p:nvPr/>
          </p:nvSpPr>
          <p:spPr>
            <a:xfrm>
              <a:off x="3571876" y="4062414"/>
              <a:ext cx="819150" cy="171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35 Rectángulo"/>
            <p:cNvSpPr/>
            <p:nvPr/>
          </p:nvSpPr>
          <p:spPr>
            <a:xfrm>
              <a:off x="2376488" y="4438651"/>
              <a:ext cx="900113" cy="171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36 Rectángulo"/>
            <p:cNvSpPr/>
            <p:nvPr/>
          </p:nvSpPr>
          <p:spPr>
            <a:xfrm>
              <a:off x="3571876" y="4438651"/>
              <a:ext cx="819150" cy="171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2" name="38 Flecha abajo"/>
          <p:cNvSpPr/>
          <p:nvPr/>
        </p:nvSpPr>
        <p:spPr>
          <a:xfrm>
            <a:off x="2370410" y="4907963"/>
            <a:ext cx="314325" cy="533400"/>
          </a:xfrm>
          <a:prstGeom prst="downArrow">
            <a:avLst>
              <a:gd name="adj1" fmla="val 43940"/>
              <a:gd name="adj2" fmla="val 8939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5" name="Grupo 44"/>
          <p:cNvGrpSpPr/>
          <p:nvPr/>
        </p:nvGrpSpPr>
        <p:grpSpPr>
          <a:xfrm>
            <a:off x="6305828" y="3623017"/>
            <a:ext cx="1809750" cy="1257496"/>
            <a:chOff x="6726242" y="2293742"/>
            <a:chExt cx="1809750" cy="1257496"/>
          </a:xfrm>
        </p:grpSpPr>
        <p:grpSp>
          <p:nvGrpSpPr>
            <p:cNvPr id="48" name="Group 4"/>
            <p:cNvGrpSpPr>
              <a:grpSpLocks noChangeAspect="1"/>
            </p:cNvGrpSpPr>
            <p:nvPr/>
          </p:nvGrpSpPr>
          <p:grpSpPr bwMode="auto">
            <a:xfrm>
              <a:off x="6726242" y="2332038"/>
              <a:ext cx="1809750" cy="1219200"/>
              <a:chOff x="4237" y="1469"/>
              <a:chExt cx="1140" cy="768"/>
            </a:xfrm>
          </p:grpSpPr>
          <p:sp>
            <p:nvSpPr>
              <p:cNvPr id="50" name="Freeform 5"/>
              <p:cNvSpPr>
                <a:spLocks noEditPoints="1"/>
              </p:cNvSpPr>
              <p:nvPr/>
            </p:nvSpPr>
            <p:spPr bwMode="auto">
              <a:xfrm>
                <a:off x="5031" y="1554"/>
                <a:ext cx="47" cy="54"/>
              </a:xfrm>
              <a:custGeom>
                <a:avLst/>
                <a:gdLst>
                  <a:gd name="T0" fmla="*/ 16 w 47"/>
                  <a:gd name="T1" fmla="*/ 32 h 54"/>
                  <a:gd name="T2" fmla="*/ 14 w 47"/>
                  <a:gd name="T3" fmla="*/ 38 h 54"/>
                  <a:gd name="T4" fmla="*/ 17 w 47"/>
                  <a:gd name="T5" fmla="*/ 44 h 54"/>
                  <a:gd name="T6" fmla="*/ 21 w 47"/>
                  <a:gd name="T7" fmla="*/ 46 h 54"/>
                  <a:gd name="T8" fmla="*/ 24 w 47"/>
                  <a:gd name="T9" fmla="*/ 46 h 54"/>
                  <a:gd name="T10" fmla="*/ 32 w 47"/>
                  <a:gd name="T11" fmla="*/ 44 h 54"/>
                  <a:gd name="T12" fmla="*/ 43 w 47"/>
                  <a:gd name="T13" fmla="*/ 40 h 54"/>
                  <a:gd name="T14" fmla="*/ 36 w 47"/>
                  <a:gd name="T15" fmla="*/ 46 h 54"/>
                  <a:gd name="T16" fmla="*/ 30 w 47"/>
                  <a:gd name="T17" fmla="*/ 51 h 54"/>
                  <a:gd name="T18" fmla="*/ 16 w 47"/>
                  <a:gd name="T19" fmla="*/ 54 h 54"/>
                  <a:gd name="T20" fmla="*/ 8 w 47"/>
                  <a:gd name="T21" fmla="*/ 52 h 54"/>
                  <a:gd name="T22" fmla="*/ 3 w 47"/>
                  <a:gd name="T23" fmla="*/ 49 h 54"/>
                  <a:gd name="T24" fmla="*/ 0 w 47"/>
                  <a:gd name="T25" fmla="*/ 40 h 54"/>
                  <a:gd name="T26" fmla="*/ 2 w 47"/>
                  <a:gd name="T27" fmla="*/ 30 h 54"/>
                  <a:gd name="T28" fmla="*/ 5 w 47"/>
                  <a:gd name="T29" fmla="*/ 21 h 54"/>
                  <a:gd name="T30" fmla="*/ 19 w 47"/>
                  <a:gd name="T31" fmla="*/ 7 h 54"/>
                  <a:gd name="T32" fmla="*/ 28 w 47"/>
                  <a:gd name="T33" fmla="*/ 2 h 54"/>
                  <a:gd name="T34" fmla="*/ 38 w 47"/>
                  <a:gd name="T35" fmla="*/ 0 h 54"/>
                  <a:gd name="T36" fmla="*/ 46 w 47"/>
                  <a:gd name="T37" fmla="*/ 3 h 54"/>
                  <a:gd name="T38" fmla="*/ 47 w 47"/>
                  <a:gd name="T39" fmla="*/ 5 h 54"/>
                  <a:gd name="T40" fmla="*/ 47 w 47"/>
                  <a:gd name="T41" fmla="*/ 8 h 54"/>
                  <a:gd name="T42" fmla="*/ 46 w 47"/>
                  <a:gd name="T43" fmla="*/ 16 h 54"/>
                  <a:gd name="T44" fmla="*/ 41 w 47"/>
                  <a:gd name="T45" fmla="*/ 21 h 54"/>
                  <a:gd name="T46" fmla="*/ 36 w 47"/>
                  <a:gd name="T47" fmla="*/ 25 h 54"/>
                  <a:gd name="T48" fmla="*/ 27 w 47"/>
                  <a:gd name="T49" fmla="*/ 30 h 54"/>
                  <a:gd name="T50" fmla="*/ 16 w 47"/>
                  <a:gd name="T51" fmla="*/ 32 h 54"/>
                  <a:gd name="T52" fmla="*/ 16 w 47"/>
                  <a:gd name="T53" fmla="*/ 29 h 54"/>
                  <a:gd name="T54" fmla="*/ 24 w 47"/>
                  <a:gd name="T55" fmla="*/ 27 h 54"/>
                  <a:gd name="T56" fmla="*/ 28 w 47"/>
                  <a:gd name="T57" fmla="*/ 22 h 54"/>
                  <a:gd name="T58" fmla="*/ 33 w 47"/>
                  <a:gd name="T59" fmla="*/ 16 h 54"/>
                  <a:gd name="T60" fmla="*/ 35 w 47"/>
                  <a:gd name="T61" fmla="*/ 8 h 54"/>
                  <a:gd name="T62" fmla="*/ 35 w 47"/>
                  <a:gd name="T63" fmla="*/ 5 h 54"/>
                  <a:gd name="T64" fmla="*/ 32 w 47"/>
                  <a:gd name="T65" fmla="*/ 5 h 54"/>
                  <a:gd name="T66" fmla="*/ 25 w 47"/>
                  <a:gd name="T67" fmla="*/ 8 h 54"/>
                  <a:gd name="T68" fmla="*/ 21 w 47"/>
                  <a:gd name="T69" fmla="*/ 18 h 54"/>
                  <a:gd name="T70" fmla="*/ 16 w 47"/>
                  <a:gd name="T71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54">
                    <a:moveTo>
                      <a:pt x="16" y="32"/>
                    </a:moveTo>
                    <a:lnTo>
                      <a:pt x="16" y="32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6" y="41"/>
                    </a:lnTo>
                    <a:lnTo>
                      <a:pt x="17" y="44"/>
                    </a:lnTo>
                    <a:lnTo>
                      <a:pt x="17" y="44"/>
                    </a:lnTo>
                    <a:lnTo>
                      <a:pt x="21" y="46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41" y="38"/>
                    </a:lnTo>
                    <a:lnTo>
                      <a:pt x="43" y="40"/>
                    </a:lnTo>
                    <a:lnTo>
                      <a:pt x="43" y="40"/>
                    </a:lnTo>
                    <a:lnTo>
                      <a:pt x="36" y="46"/>
                    </a:lnTo>
                    <a:lnTo>
                      <a:pt x="30" y="51"/>
                    </a:lnTo>
                    <a:lnTo>
                      <a:pt x="30" y="51"/>
                    </a:lnTo>
                    <a:lnTo>
                      <a:pt x="24" y="54"/>
                    </a:lnTo>
                    <a:lnTo>
                      <a:pt x="16" y="54"/>
                    </a:lnTo>
                    <a:lnTo>
                      <a:pt x="16" y="54"/>
                    </a:lnTo>
                    <a:lnTo>
                      <a:pt x="8" y="52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0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11" y="13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28" y="2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3" y="2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47" y="5"/>
                    </a:lnTo>
                    <a:lnTo>
                      <a:pt x="47" y="8"/>
                    </a:lnTo>
                    <a:lnTo>
                      <a:pt x="47" y="8"/>
                    </a:lnTo>
                    <a:lnTo>
                      <a:pt x="47" y="13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41" y="21"/>
                    </a:lnTo>
                    <a:lnTo>
                      <a:pt x="36" y="25"/>
                    </a:lnTo>
                    <a:lnTo>
                      <a:pt x="36" y="25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16" y="32"/>
                    </a:lnTo>
                    <a:lnTo>
                      <a:pt x="16" y="32"/>
                    </a:lnTo>
                    <a:close/>
                    <a:moveTo>
                      <a:pt x="16" y="29"/>
                    </a:moveTo>
                    <a:lnTo>
                      <a:pt x="16" y="29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8" y="22"/>
                    </a:lnTo>
                    <a:lnTo>
                      <a:pt x="28" y="22"/>
                    </a:lnTo>
                    <a:lnTo>
                      <a:pt x="33" y="16"/>
                    </a:lnTo>
                    <a:lnTo>
                      <a:pt x="33" y="1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28" y="5"/>
                    </a:lnTo>
                    <a:lnTo>
                      <a:pt x="25" y="8"/>
                    </a:lnTo>
                    <a:lnTo>
                      <a:pt x="25" y="8"/>
                    </a:lnTo>
                    <a:lnTo>
                      <a:pt x="21" y="18"/>
                    </a:lnTo>
                    <a:lnTo>
                      <a:pt x="16" y="29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/>
              </p:cNvSpPr>
              <p:nvPr/>
            </p:nvSpPr>
            <p:spPr bwMode="auto">
              <a:xfrm>
                <a:off x="4918" y="1476"/>
                <a:ext cx="118" cy="100"/>
              </a:xfrm>
              <a:custGeom>
                <a:avLst/>
                <a:gdLst>
                  <a:gd name="T0" fmla="*/ 55 w 118"/>
                  <a:gd name="T1" fmla="*/ 100 h 100"/>
                  <a:gd name="T2" fmla="*/ 55 w 118"/>
                  <a:gd name="T3" fmla="*/ 97 h 100"/>
                  <a:gd name="T4" fmla="*/ 61 w 118"/>
                  <a:gd name="T5" fmla="*/ 96 h 100"/>
                  <a:gd name="T6" fmla="*/ 63 w 118"/>
                  <a:gd name="T7" fmla="*/ 92 h 100"/>
                  <a:gd name="T8" fmla="*/ 64 w 118"/>
                  <a:gd name="T9" fmla="*/ 89 h 100"/>
                  <a:gd name="T10" fmla="*/ 50 w 118"/>
                  <a:gd name="T11" fmla="*/ 45 h 100"/>
                  <a:gd name="T12" fmla="*/ 41 w 118"/>
                  <a:gd name="T13" fmla="*/ 81 h 100"/>
                  <a:gd name="T14" fmla="*/ 39 w 118"/>
                  <a:gd name="T15" fmla="*/ 91 h 100"/>
                  <a:gd name="T16" fmla="*/ 41 w 118"/>
                  <a:gd name="T17" fmla="*/ 96 h 100"/>
                  <a:gd name="T18" fmla="*/ 44 w 118"/>
                  <a:gd name="T19" fmla="*/ 97 h 100"/>
                  <a:gd name="T20" fmla="*/ 49 w 118"/>
                  <a:gd name="T21" fmla="*/ 100 h 100"/>
                  <a:gd name="T22" fmla="*/ 1 w 118"/>
                  <a:gd name="T23" fmla="*/ 97 h 100"/>
                  <a:gd name="T24" fmla="*/ 9 w 118"/>
                  <a:gd name="T25" fmla="*/ 96 h 100"/>
                  <a:gd name="T26" fmla="*/ 12 w 118"/>
                  <a:gd name="T27" fmla="*/ 94 h 100"/>
                  <a:gd name="T28" fmla="*/ 14 w 118"/>
                  <a:gd name="T29" fmla="*/ 91 h 100"/>
                  <a:gd name="T30" fmla="*/ 34 w 118"/>
                  <a:gd name="T31" fmla="*/ 22 h 100"/>
                  <a:gd name="T32" fmla="*/ 38 w 118"/>
                  <a:gd name="T33" fmla="*/ 9 h 100"/>
                  <a:gd name="T34" fmla="*/ 38 w 118"/>
                  <a:gd name="T35" fmla="*/ 8 h 100"/>
                  <a:gd name="T36" fmla="*/ 36 w 118"/>
                  <a:gd name="T37" fmla="*/ 4 h 100"/>
                  <a:gd name="T38" fmla="*/ 27 w 118"/>
                  <a:gd name="T39" fmla="*/ 3 h 100"/>
                  <a:gd name="T40" fmla="*/ 75 w 118"/>
                  <a:gd name="T41" fmla="*/ 0 h 100"/>
                  <a:gd name="T42" fmla="*/ 74 w 118"/>
                  <a:gd name="T43" fmla="*/ 3 h 100"/>
                  <a:gd name="T44" fmla="*/ 67 w 118"/>
                  <a:gd name="T45" fmla="*/ 4 h 100"/>
                  <a:gd name="T46" fmla="*/ 61 w 118"/>
                  <a:gd name="T47" fmla="*/ 9 h 100"/>
                  <a:gd name="T48" fmla="*/ 58 w 118"/>
                  <a:gd name="T49" fmla="*/ 22 h 100"/>
                  <a:gd name="T50" fmla="*/ 77 w 118"/>
                  <a:gd name="T51" fmla="*/ 22 h 100"/>
                  <a:gd name="T52" fmla="*/ 85 w 118"/>
                  <a:gd name="T53" fmla="*/ 12 h 100"/>
                  <a:gd name="T54" fmla="*/ 86 w 118"/>
                  <a:gd name="T55" fmla="*/ 9 h 100"/>
                  <a:gd name="T56" fmla="*/ 85 w 118"/>
                  <a:gd name="T57" fmla="*/ 4 h 100"/>
                  <a:gd name="T58" fmla="*/ 80 w 118"/>
                  <a:gd name="T59" fmla="*/ 3 h 100"/>
                  <a:gd name="T60" fmla="*/ 118 w 118"/>
                  <a:gd name="T61" fmla="*/ 0 h 100"/>
                  <a:gd name="T62" fmla="*/ 116 w 118"/>
                  <a:gd name="T63" fmla="*/ 3 h 100"/>
                  <a:gd name="T64" fmla="*/ 110 w 118"/>
                  <a:gd name="T65" fmla="*/ 4 h 100"/>
                  <a:gd name="T66" fmla="*/ 102 w 118"/>
                  <a:gd name="T67" fmla="*/ 8 h 100"/>
                  <a:gd name="T68" fmla="*/ 85 w 118"/>
                  <a:gd name="T69" fmla="*/ 22 h 100"/>
                  <a:gd name="T70" fmla="*/ 82 w 118"/>
                  <a:gd name="T71" fmla="*/ 72 h 100"/>
                  <a:gd name="T72" fmla="*/ 86 w 118"/>
                  <a:gd name="T73" fmla="*/ 86 h 100"/>
                  <a:gd name="T74" fmla="*/ 89 w 118"/>
                  <a:gd name="T75" fmla="*/ 94 h 100"/>
                  <a:gd name="T76" fmla="*/ 99 w 118"/>
                  <a:gd name="T77" fmla="*/ 9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8" h="100">
                    <a:moveTo>
                      <a:pt x="97" y="100"/>
                    </a:moveTo>
                    <a:lnTo>
                      <a:pt x="55" y="100"/>
                    </a:lnTo>
                    <a:lnTo>
                      <a:pt x="55" y="97"/>
                    </a:lnTo>
                    <a:lnTo>
                      <a:pt x="55" y="97"/>
                    </a:lnTo>
                    <a:lnTo>
                      <a:pt x="60" y="97"/>
                    </a:lnTo>
                    <a:lnTo>
                      <a:pt x="61" y="96"/>
                    </a:lnTo>
                    <a:lnTo>
                      <a:pt x="61" y="96"/>
                    </a:lnTo>
                    <a:lnTo>
                      <a:pt x="63" y="92"/>
                    </a:lnTo>
                    <a:lnTo>
                      <a:pt x="64" y="89"/>
                    </a:lnTo>
                    <a:lnTo>
                      <a:pt x="64" y="89"/>
                    </a:lnTo>
                    <a:lnTo>
                      <a:pt x="61" y="80"/>
                    </a:lnTo>
                    <a:lnTo>
                      <a:pt x="50" y="45"/>
                    </a:lnTo>
                    <a:lnTo>
                      <a:pt x="41" y="81"/>
                    </a:lnTo>
                    <a:lnTo>
                      <a:pt x="41" y="81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9" y="92"/>
                    </a:lnTo>
                    <a:lnTo>
                      <a:pt x="41" y="96"/>
                    </a:lnTo>
                    <a:lnTo>
                      <a:pt x="41" y="96"/>
                    </a:lnTo>
                    <a:lnTo>
                      <a:pt x="44" y="97"/>
                    </a:lnTo>
                    <a:lnTo>
                      <a:pt x="50" y="97"/>
                    </a:lnTo>
                    <a:lnTo>
                      <a:pt x="49" y="100"/>
                    </a:lnTo>
                    <a:lnTo>
                      <a:pt x="0" y="100"/>
                    </a:lnTo>
                    <a:lnTo>
                      <a:pt x="1" y="97"/>
                    </a:lnTo>
                    <a:lnTo>
                      <a:pt x="1" y="9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2" y="94"/>
                    </a:lnTo>
                    <a:lnTo>
                      <a:pt x="14" y="91"/>
                    </a:lnTo>
                    <a:lnTo>
                      <a:pt x="14" y="91"/>
                    </a:lnTo>
                    <a:lnTo>
                      <a:pt x="19" y="80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75" y="0"/>
                    </a:lnTo>
                    <a:lnTo>
                      <a:pt x="74" y="3"/>
                    </a:lnTo>
                    <a:lnTo>
                      <a:pt x="74" y="3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4" y="6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8" y="22"/>
                    </a:lnTo>
                    <a:lnTo>
                      <a:pt x="50" y="45"/>
                    </a:lnTo>
                    <a:lnTo>
                      <a:pt x="77" y="22"/>
                    </a:lnTo>
                    <a:lnTo>
                      <a:pt x="77" y="2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6" y="9"/>
                    </a:lnTo>
                    <a:lnTo>
                      <a:pt x="86" y="9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3"/>
                    </a:lnTo>
                    <a:lnTo>
                      <a:pt x="80" y="0"/>
                    </a:lnTo>
                    <a:lnTo>
                      <a:pt x="118" y="0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2" y="8"/>
                    </a:lnTo>
                    <a:lnTo>
                      <a:pt x="102" y="8"/>
                    </a:lnTo>
                    <a:lnTo>
                      <a:pt x="93" y="15"/>
                    </a:lnTo>
                    <a:lnTo>
                      <a:pt x="85" y="22"/>
                    </a:lnTo>
                    <a:lnTo>
                      <a:pt x="69" y="36"/>
                    </a:lnTo>
                    <a:lnTo>
                      <a:pt x="82" y="72"/>
                    </a:lnTo>
                    <a:lnTo>
                      <a:pt x="82" y="72"/>
                    </a:lnTo>
                    <a:lnTo>
                      <a:pt x="86" y="86"/>
                    </a:lnTo>
                    <a:lnTo>
                      <a:pt x="89" y="94"/>
                    </a:lnTo>
                    <a:lnTo>
                      <a:pt x="89" y="94"/>
                    </a:lnTo>
                    <a:lnTo>
                      <a:pt x="94" y="96"/>
                    </a:lnTo>
                    <a:lnTo>
                      <a:pt x="99" y="97"/>
                    </a:lnTo>
                    <a:lnTo>
                      <a:pt x="97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4729" y="1729"/>
                <a:ext cx="489" cy="129"/>
              </a:xfrm>
              <a:custGeom>
                <a:avLst/>
                <a:gdLst>
                  <a:gd name="T0" fmla="*/ 0 w 489"/>
                  <a:gd name="T1" fmla="*/ 63 h 129"/>
                  <a:gd name="T2" fmla="*/ 131 w 489"/>
                  <a:gd name="T3" fmla="*/ 65 h 129"/>
                  <a:gd name="T4" fmla="*/ 160 w 489"/>
                  <a:gd name="T5" fmla="*/ 0 h 129"/>
                  <a:gd name="T6" fmla="*/ 219 w 489"/>
                  <a:gd name="T7" fmla="*/ 129 h 129"/>
                  <a:gd name="T8" fmla="*/ 278 w 489"/>
                  <a:gd name="T9" fmla="*/ 0 h 129"/>
                  <a:gd name="T10" fmla="*/ 338 w 489"/>
                  <a:gd name="T11" fmla="*/ 129 h 129"/>
                  <a:gd name="T12" fmla="*/ 368 w 489"/>
                  <a:gd name="T13" fmla="*/ 65 h 129"/>
                  <a:gd name="T14" fmla="*/ 489 w 489"/>
                  <a:gd name="T15" fmla="*/ 6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9" h="129">
                    <a:moveTo>
                      <a:pt x="0" y="63"/>
                    </a:moveTo>
                    <a:lnTo>
                      <a:pt x="131" y="65"/>
                    </a:lnTo>
                    <a:lnTo>
                      <a:pt x="160" y="0"/>
                    </a:lnTo>
                    <a:lnTo>
                      <a:pt x="219" y="129"/>
                    </a:lnTo>
                    <a:lnTo>
                      <a:pt x="278" y="0"/>
                    </a:lnTo>
                    <a:lnTo>
                      <a:pt x="338" y="129"/>
                    </a:lnTo>
                    <a:lnTo>
                      <a:pt x="368" y="65"/>
                    </a:lnTo>
                    <a:lnTo>
                      <a:pt x="489" y="63"/>
                    </a:lnTo>
                  </a:path>
                </a:pathLst>
              </a:custGeom>
              <a:noFill/>
              <a:ln w="60325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8"/>
              <p:cNvSpPr>
                <a:spLocks noChangeShapeType="1"/>
              </p:cNvSpPr>
              <p:nvPr/>
            </p:nvSpPr>
            <p:spPr bwMode="auto">
              <a:xfrm flipV="1">
                <a:off x="5227" y="1472"/>
                <a:ext cx="0" cy="684"/>
              </a:xfrm>
              <a:prstGeom prst="line">
                <a:avLst/>
              </a:prstGeom>
              <a:noFill/>
              <a:ln w="3968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Line 9"/>
              <p:cNvSpPr>
                <a:spLocks noChangeShapeType="1"/>
              </p:cNvSpPr>
              <p:nvPr/>
            </p:nvSpPr>
            <p:spPr bwMode="auto">
              <a:xfrm flipH="1" flipV="1">
                <a:off x="5230" y="2011"/>
                <a:ext cx="143" cy="134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Line 10"/>
              <p:cNvSpPr>
                <a:spLocks noChangeShapeType="1"/>
              </p:cNvSpPr>
              <p:nvPr/>
            </p:nvSpPr>
            <p:spPr bwMode="auto">
              <a:xfrm flipH="1" flipV="1">
                <a:off x="5230" y="2104"/>
                <a:ext cx="143" cy="133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11"/>
              <p:cNvSpPr>
                <a:spLocks noChangeShapeType="1"/>
              </p:cNvSpPr>
              <p:nvPr/>
            </p:nvSpPr>
            <p:spPr bwMode="auto">
              <a:xfrm flipH="1" flipV="1">
                <a:off x="5234" y="1928"/>
                <a:ext cx="143" cy="133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Line 12"/>
              <p:cNvSpPr>
                <a:spLocks noChangeShapeType="1"/>
              </p:cNvSpPr>
              <p:nvPr/>
            </p:nvSpPr>
            <p:spPr bwMode="auto">
              <a:xfrm flipH="1" flipV="1">
                <a:off x="5230" y="1657"/>
                <a:ext cx="143" cy="134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Line 13"/>
              <p:cNvSpPr>
                <a:spLocks noChangeShapeType="1"/>
              </p:cNvSpPr>
              <p:nvPr/>
            </p:nvSpPr>
            <p:spPr bwMode="auto">
              <a:xfrm flipH="1" flipV="1">
                <a:off x="5230" y="1480"/>
                <a:ext cx="143" cy="133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14"/>
              <p:cNvSpPr>
                <a:spLocks noChangeShapeType="1"/>
              </p:cNvSpPr>
              <p:nvPr/>
            </p:nvSpPr>
            <p:spPr bwMode="auto">
              <a:xfrm flipH="1" flipV="1">
                <a:off x="5230" y="1573"/>
                <a:ext cx="143" cy="133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15"/>
              <p:cNvSpPr>
                <a:spLocks noChangeShapeType="1"/>
              </p:cNvSpPr>
              <p:nvPr/>
            </p:nvSpPr>
            <p:spPr bwMode="auto">
              <a:xfrm flipH="1" flipV="1">
                <a:off x="5230" y="1837"/>
                <a:ext cx="143" cy="133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16"/>
              <p:cNvSpPr>
                <a:spLocks noChangeShapeType="1"/>
              </p:cNvSpPr>
              <p:nvPr/>
            </p:nvSpPr>
            <p:spPr bwMode="auto">
              <a:xfrm flipH="1" flipV="1">
                <a:off x="5230" y="1753"/>
                <a:ext cx="143" cy="134"/>
              </a:xfrm>
              <a:prstGeom prst="line">
                <a:avLst/>
              </a:prstGeom>
              <a:noFill/>
              <a:ln w="20638">
                <a:solidFill>
                  <a:srgbClr val="26226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4237" y="1729"/>
                <a:ext cx="489" cy="129"/>
              </a:xfrm>
              <a:custGeom>
                <a:avLst/>
                <a:gdLst>
                  <a:gd name="T0" fmla="*/ 0 w 489"/>
                  <a:gd name="T1" fmla="*/ 63 h 129"/>
                  <a:gd name="T2" fmla="*/ 131 w 489"/>
                  <a:gd name="T3" fmla="*/ 65 h 129"/>
                  <a:gd name="T4" fmla="*/ 160 w 489"/>
                  <a:gd name="T5" fmla="*/ 0 h 129"/>
                  <a:gd name="T6" fmla="*/ 219 w 489"/>
                  <a:gd name="T7" fmla="*/ 129 h 129"/>
                  <a:gd name="T8" fmla="*/ 278 w 489"/>
                  <a:gd name="T9" fmla="*/ 0 h 129"/>
                  <a:gd name="T10" fmla="*/ 338 w 489"/>
                  <a:gd name="T11" fmla="*/ 129 h 129"/>
                  <a:gd name="T12" fmla="*/ 368 w 489"/>
                  <a:gd name="T13" fmla="*/ 65 h 129"/>
                  <a:gd name="T14" fmla="*/ 489 w 489"/>
                  <a:gd name="T15" fmla="*/ 6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9" h="129">
                    <a:moveTo>
                      <a:pt x="0" y="63"/>
                    </a:moveTo>
                    <a:lnTo>
                      <a:pt x="131" y="65"/>
                    </a:lnTo>
                    <a:lnTo>
                      <a:pt x="160" y="0"/>
                    </a:lnTo>
                    <a:lnTo>
                      <a:pt x="219" y="129"/>
                    </a:lnTo>
                    <a:lnTo>
                      <a:pt x="278" y="0"/>
                    </a:lnTo>
                    <a:lnTo>
                      <a:pt x="338" y="129"/>
                    </a:lnTo>
                    <a:lnTo>
                      <a:pt x="368" y="65"/>
                    </a:lnTo>
                    <a:lnTo>
                      <a:pt x="489" y="63"/>
                    </a:lnTo>
                  </a:path>
                </a:pathLst>
              </a:custGeom>
              <a:solidFill>
                <a:srgbClr val="FFFFFF"/>
              </a:solidFill>
              <a:ln w="603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"/>
              <p:cNvSpPr>
                <a:spLocks/>
              </p:cNvSpPr>
              <p:nvPr/>
            </p:nvSpPr>
            <p:spPr bwMode="auto">
              <a:xfrm>
                <a:off x="4405" y="1469"/>
                <a:ext cx="118" cy="100"/>
              </a:xfrm>
              <a:custGeom>
                <a:avLst/>
                <a:gdLst>
                  <a:gd name="T0" fmla="*/ 55 w 118"/>
                  <a:gd name="T1" fmla="*/ 100 h 100"/>
                  <a:gd name="T2" fmla="*/ 55 w 118"/>
                  <a:gd name="T3" fmla="*/ 97 h 100"/>
                  <a:gd name="T4" fmla="*/ 61 w 118"/>
                  <a:gd name="T5" fmla="*/ 96 h 100"/>
                  <a:gd name="T6" fmla="*/ 63 w 118"/>
                  <a:gd name="T7" fmla="*/ 92 h 100"/>
                  <a:gd name="T8" fmla="*/ 64 w 118"/>
                  <a:gd name="T9" fmla="*/ 89 h 100"/>
                  <a:gd name="T10" fmla="*/ 50 w 118"/>
                  <a:gd name="T11" fmla="*/ 45 h 100"/>
                  <a:gd name="T12" fmla="*/ 41 w 118"/>
                  <a:gd name="T13" fmla="*/ 81 h 100"/>
                  <a:gd name="T14" fmla="*/ 39 w 118"/>
                  <a:gd name="T15" fmla="*/ 91 h 100"/>
                  <a:gd name="T16" fmla="*/ 41 w 118"/>
                  <a:gd name="T17" fmla="*/ 96 h 100"/>
                  <a:gd name="T18" fmla="*/ 44 w 118"/>
                  <a:gd name="T19" fmla="*/ 97 h 100"/>
                  <a:gd name="T20" fmla="*/ 49 w 118"/>
                  <a:gd name="T21" fmla="*/ 100 h 100"/>
                  <a:gd name="T22" fmla="*/ 1 w 118"/>
                  <a:gd name="T23" fmla="*/ 97 h 100"/>
                  <a:gd name="T24" fmla="*/ 9 w 118"/>
                  <a:gd name="T25" fmla="*/ 96 h 100"/>
                  <a:gd name="T26" fmla="*/ 12 w 118"/>
                  <a:gd name="T27" fmla="*/ 94 h 100"/>
                  <a:gd name="T28" fmla="*/ 14 w 118"/>
                  <a:gd name="T29" fmla="*/ 91 h 100"/>
                  <a:gd name="T30" fmla="*/ 34 w 118"/>
                  <a:gd name="T31" fmla="*/ 22 h 100"/>
                  <a:gd name="T32" fmla="*/ 38 w 118"/>
                  <a:gd name="T33" fmla="*/ 9 h 100"/>
                  <a:gd name="T34" fmla="*/ 38 w 118"/>
                  <a:gd name="T35" fmla="*/ 8 h 100"/>
                  <a:gd name="T36" fmla="*/ 36 w 118"/>
                  <a:gd name="T37" fmla="*/ 4 h 100"/>
                  <a:gd name="T38" fmla="*/ 27 w 118"/>
                  <a:gd name="T39" fmla="*/ 3 h 100"/>
                  <a:gd name="T40" fmla="*/ 75 w 118"/>
                  <a:gd name="T41" fmla="*/ 0 h 100"/>
                  <a:gd name="T42" fmla="*/ 74 w 118"/>
                  <a:gd name="T43" fmla="*/ 3 h 100"/>
                  <a:gd name="T44" fmla="*/ 67 w 118"/>
                  <a:gd name="T45" fmla="*/ 4 h 100"/>
                  <a:gd name="T46" fmla="*/ 61 w 118"/>
                  <a:gd name="T47" fmla="*/ 9 h 100"/>
                  <a:gd name="T48" fmla="*/ 58 w 118"/>
                  <a:gd name="T49" fmla="*/ 22 h 100"/>
                  <a:gd name="T50" fmla="*/ 77 w 118"/>
                  <a:gd name="T51" fmla="*/ 22 h 100"/>
                  <a:gd name="T52" fmla="*/ 85 w 118"/>
                  <a:gd name="T53" fmla="*/ 12 h 100"/>
                  <a:gd name="T54" fmla="*/ 86 w 118"/>
                  <a:gd name="T55" fmla="*/ 9 h 100"/>
                  <a:gd name="T56" fmla="*/ 85 w 118"/>
                  <a:gd name="T57" fmla="*/ 4 h 100"/>
                  <a:gd name="T58" fmla="*/ 80 w 118"/>
                  <a:gd name="T59" fmla="*/ 3 h 100"/>
                  <a:gd name="T60" fmla="*/ 118 w 118"/>
                  <a:gd name="T61" fmla="*/ 0 h 100"/>
                  <a:gd name="T62" fmla="*/ 116 w 118"/>
                  <a:gd name="T63" fmla="*/ 3 h 100"/>
                  <a:gd name="T64" fmla="*/ 110 w 118"/>
                  <a:gd name="T65" fmla="*/ 4 h 100"/>
                  <a:gd name="T66" fmla="*/ 102 w 118"/>
                  <a:gd name="T67" fmla="*/ 8 h 100"/>
                  <a:gd name="T68" fmla="*/ 85 w 118"/>
                  <a:gd name="T69" fmla="*/ 22 h 100"/>
                  <a:gd name="T70" fmla="*/ 82 w 118"/>
                  <a:gd name="T71" fmla="*/ 72 h 100"/>
                  <a:gd name="T72" fmla="*/ 86 w 118"/>
                  <a:gd name="T73" fmla="*/ 86 h 100"/>
                  <a:gd name="T74" fmla="*/ 89 w 118"/>
                  <a:gd name="T75" fmla="*/ 94 h 100"/>
                  <a:gd name="T76" fmla="*/ 99 w 118"/>
                  <a:gd name="T77" fmla="*/ 9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8" h="100">
                    <a:moveTo>
                      <a:pt x="97" y="100"/>
                    </a:moveTo>
                    <a:lnTo>
                      <a:pt x="55" y="100"/>
                    </a:lnTo>
                    <a:lnTo>
                      <a:pt x="55" y="97"/>
                    </a:lnTo>
                    <a:lnTo>
                      <a:pt x="55" y="97"/>
                    </a:lnTo>
                    <a:lnTo>
                      <a:pt x="60" y="97"/>
                    </a:lnTo>
                    <a:lnTo>
                      <a:pt x="61" y="96"/>
                    </a:lnTo>
                    <a:lnTo>
                      <a:pt x="61" y="96"/>
                    </a:lnTo>
                    <a:lnTo>
                      <a:pt x="63" y="92"/>
                    </a:lnTo>
                    <a:lnTo>
                      <a:pt x="64" y="89"/>
                    </a:lnTo>
                    <a:lnTo>
                      <a:pt x="64" y="89"/>
                    </a:lnTo>
                    <a:lnTo>
                      <a:pt x="61" y="80"/>
                    </a:lnTo>
                    <a:lnTo>
                      <a:pt x="50" y="45"/>
                    </a:lnTo>
                    <a:lnTo>
                      <a:pt x="41" y="81"/>
                    </a:lnTo>
                    <a:lnTo>
                      <a:pt x="41" y="81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9" y="92"/>
                    </a:lnTo>
                    <a:lnTo>
                      <a:pt x="41" y="96"/>
                    </a:lnTo>
                    <a:lnTo>
                      <a:pt x="41" y="96"/>
                    </a:lnTo>
                    <a:lnTo>
                      <a:pt x="44" y="97"/>
                    </a:lnTo>
                    <a:lnTo>
                      <a:pt x="50" y="97"/>
                    </a:lnTo>
                    <a:lnTo>
                      <a:pt x="49" y="100"/>
                    </a:lnTo>
                    <a:lnTo>
                      <a:pt x="0" y="100"/>
                    </a:lnTo>
                    <a:lnTo>
                      <a:pt x="1" y="97"/>
                    </a:lnTo>
                    <a:lnTo>
                      <a:pt x="1" y="97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2" y="94"/>
                    </a:lnTo>
                    <a:lnTo>
                      <a:pt x="14" y="91"/>
                    </a:lnTo>
                    <a:lnTo>
                      <a:pt x="14" y="91"/>
                    </a:lnTo>
                    <a:lnTo>
                      <a:pt x="19" y="80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75" y="0"/>
                    </a:lnTo>
                    <a:lnTo>
                      <a:pt x="74" y="3"/>
                    </a:lnTo>
                    <a:lnTo>
                      <a:pt x="74" y="3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4" y="6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8" y="22"/>
                    </a:lnTo>
                    <a:lnTo>
                      <a:pt x="50" y="45"/>
                    </a:lnTo>
                    <a:lnTo>
                      <a:pt x="77" y="22"/>
                    </a:lnTo>
                    <a:lnTo>
                      <a:pt x="77" y="22"/>
                    </a:lnTo>
                    <a:lnTo>
                      <a:pt x="85" y="12"/>
                    </a:lnTo>
                    <a:lnTo>
                      <a:pt x="85" y="12"/>
                    </a:lnTo>
                    <a:lnTo>
                      <a:pt x="86" y="9"/>
                    </a:lnTo>
                    <a:lnTo>
                      <a:pt x="86" y="9"/>
                    </a:lnTo>
                    <a:lnTo>
                      <a:pt x="85" y="4"/>
                    </a:lnTo>
                    <a:lnTo>
                      <a:pt x="85" y="4"/>
                    </a:lnTo>
                    <a:lnTo>
                      <a:pt x="80" y="3"/>
                    </a:lnTo>
                    <a:lnTo>
                      <a:pt x="80" y="0"/>
                    </a:lnTo>
                    <a:lnTo>
                      <a:pt x="118" y="0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2" y="8"/>
                    </a:lnTo>
                    <a:lnTo>
                      <a:pt x="102" y="8"/>
                    </a:lnTo>
                    <a:lnTo>
                      <a:pt x="93" y="15"/>
                    </a:lnTo>
                    <a:lnTo>
                      <a:pt x="85" y="22"/>
                    </a:lnTo>
                    <a:lnTo>
                      <a:pt x="69" y="36"/>
                    </a:lnTo>
                    <a:lnTo>
                      <a:pt x="82" y="72"/>
                    </a:lnTo>
                    <a:lnTo>
                      <a:pt x="82" y="72"/>
                    </a:lnTo>
                    <a:lnTo>
                      <a:pt x="86" y="86"/>
                    </a:lnTo>
                    <a:lnTo>
                      <a:pt x="89" y="94"/>
                    </a:lnTo>
                    <a:lnTo>
                      <a:pt x="89" y="94"/>
                    </a:lnTo>
                    <a:lnTo>
                      <a:pt x="94" y="96"/>
                    </a:lnTo>
                    <a:lnTo>
                      <a:pt x="99" y="97"/>
                    </a:lnTo>
                    <a:lnTo>
                      <a:pt x="97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9" name="CuadroTexto 48"/>
            <p:cNvSpPr txBox="1"/>
            <p:nvPr/>
          </p:nvSpPr>
          <p:spPr>
            <a:xfrm>
              <a:off x="7080438" y="2293742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2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3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6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7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8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7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-0.06892 -0.07338 C -0.08333 -0.08958 -0.10486 -0.09792 -0.12708 -0.09792 C -0.1526 -0.09792 -0.17274 -0.08958 -0.18733 -0.07338 L -0.25521 -1.11111E-6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-49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2.59259E-6 L -0.09653 -0.000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to="0.5" calcmode="lin" valueType="num">
                                      <p:cBhvr override="childStyle"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0" presetID="4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0.5" calcmode="lin" valueType="num">
                                      <p:cBhvr override="childStyle"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81481E-6 L -0.01771 -0.0083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41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0" grpId="0"/>
      <p:bldP spid="30" grpId="1"/>
      <p:bldP spid="30" grpId="2"/>
      <p:bldP spid="31" grpId="0"/>
      <p:bldP spid="42" grpId="0" animBg="1"/>
      <p:bldP spid="4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0 Rectángulo redondeado"/>
          <p:cNvSpPr/>
          <p:nvPr/>
        </p:nvSpPr>
        <p:spPr>
          <a:xfrm>
            <a:off x="1416709" y="2199301"/>
            <a:ext cx="1567791" cy="701877"/>
          </a:xfrm>
          <a:prstGeom prst="roundRect">
            <a:avLst>
              <a:gd name="adj" fmla="val 1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" b="1" dirty="0" err="1" smtClean="0"/>
              <a:t>Hydraulic</a:t>
            </a:r>
            <a:r>
              <a:rPr lang="es-ES" b="1" dirty="0" smtClean="0"/>
              <a:t> </a:t>
            </a:r>
            <a:r>
              <a:rPr lang="es-ES" b="1" dirty="0" err="1" smtClean="0"/>
              <a:t>System</a:t>
            </a:r>
            <a:endParaRPr lang="pt-BR" b="1" dirty="0"/>
          </a:p>
        </p:txBody>
      </p:sp>
      <p:sp>
        <p:nvSpPr>
          <p:cNvPr id="46" name="45 Rectángulo redondeado"/>
          <p:cNvSpPr/>
          <p:nvPr/>
        </p:nvSpPr>
        <p:spPr>
          <a:xfrm>
            <a:off x="5999583" y="2659399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Continuity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47 Rectángulo redondeado"/>
          <p:cNvSpPr/>
          <p:nvPr/>
        </p:nvSpPr>
        <p:spPr>
          <a:xfrm>
            <a:off x="5999583" y="3594675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Rod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55 Conector recto de flecha"/>
          <p:cNvCxnSpPr>
            <a:stCxn id="41" idx="3"/>
            <a:endCxn id="43" idx="1"/>
          </p:cNvCxnSpPr>
          <p:nvPr/>
        </p:nvCxnSpPr>
        <p:spPr>
          <a:xfrm>
            <a:off x="2984500" y="2550240"/>
            <a:ext cx="359011" cy="901988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 de flecha"/>
          <p:cNvCxnSpPr>
            <a:stCxn id="41" idx="3"/>
            <a:endCxn id="37" idx="1"/>
          </p:cNvCxnSpPr>
          <p:nvPr/>
        </p:nvCxnSpPr>
        <p:spPr>
          <a:xfrm flipV="1">
            <a:off x="2984500" y="1589778"/>
            <a:ext cx="359011" cy="96046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 de flecha"/>
          <p:cNvCxnSpPr>
            <a:stCxn id="37" idx="3"/>
          </p:cNvCxnSpPr>
          <p:nvPr/>
        </p:nvCxnSpPr>
        <p:spPr>
          <a:xfrm flipV="1">
            <a:off x="5431511" y="1139784"/>
            <a:ext cx="568072" cy="44999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 de flecha"/>
          <p:cNvCxnSpPr>
            <a:stCxn id="37" idx="3"/>
          </p:cNvCxnSpPr>
          <p:nvPr/>
        </p:nvCxnSpPr>
        <p:spPr>
          <a:xfrm>
            <a:off x="5431511" y="1589778"/>
            <a:ext cx="568072" cy="485283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 de flecha"/>
          <p:cNvCxnSpPr>
            <a:stCxn id="43" idx="3"/>
            <a:endCxn id="46" idx="1"/>
          </p:cNvCxnSpPr>
          <p:nvPr/>
        </p:nvCxnSpPr>
        <p:spPr>
          <a:xfrm flipV="1">
            <a:off x="5431511" y="3010338"/>
            <a:ext cx="568072" cy="44189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73 Conector recto de flecha"/>
          <p:cNvCxnSpPr>
            <a:stCxn id="43" idx="3"/>
            <a:endCxn id="48" idx="1"/>
          </p:cNvCxnSpPr>
          <p:nvPr/>
        </p:nvCxnSpPr>
        <p:spPr>
          <a:xfrm>
            <a:off x="5431511" y="3452228"/>
            <a:ext cx="568072" cy="49338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Rectángulo redondeado"/>
          <p:cNvSpPr/>
          <p:nvPr/>
        </p:nvSpPr>
        <p:spPr>
          <a:xfrm>
            <a:off x="3844212" y="4966275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32 Conector recto de flecha"/>
          <p:cNvCxnSpPr>
            <a:stCxn id="137" idx="3"/>
            <a:endCxn id="32" idx="1"/>
          </p:cNvCxnSpPr>
          <p:nvPr/>
        </p:nvCxnSpPr>
        <p:spPr>
          <a:xfrm>
            <a:off x="3057103" y="5316120"/>
            <a:ext cx="787109" cy="109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111 Grupo"/>
          <p:cNvGrpSpPr/>
          <p:nvPr/>
        </p:nvGrpSpPr>
        <p:grpSpPr>
          <a:xfrm>
            <a:off x="3343511" y="2788486"/>
            <a:ext cx="2453636" cy="1327483"/>
            <a:chOff x="2247899" y="3028617"/>
            <a:chExt cx="2453636" cy="1327483"/>
          </a:xfrm>
        </p:grpSpPr>
        <p:sp>
          <p:nvSpPr>
            <p:cNvPr id="43" name="42 Rectángulo redondeado"/>
            <p:cNvSpPr/>
            <p:nvPr/>
          </p:nvSpPr>
          <p:spPr>
            <a:xfrm>
              <a:off x="2247899" y="3028617"/>
              <a:ext cx="2088000" cy="1327483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Cylinder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4" name="93 Grupo"/>
            <p:cNvGrpSpPr/>
            <p:nvPr/>
          </p:nvGrpSpPr>
          <p:grpSpPr>
            <a:xfrm>
              <a:off x="2368550" y="3380248"/>
              <a:ext cx="2332985" cy="861552"/>
              <a:chOff x="-882650" y="-277352"/>
              <a:chExt cx="2229815" cy="823452"/>
            </a:xfrm>
          </p:grpSpPr>
          <p:sp>
            <p:nvSpPr>
              <p:cNvPr id="92" name="91 Rectángulo redondeado"/>
              <p:cNvSpPr/>
              <p:nvPr/>
            </p:nvSpPr>
            <p:spPr>
              <a:xfrm>
                <a:off x="-882650" y="-241300"/>
                <a:ext cx="1765300" cy="7874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9" name="Picture 3" descr="C:\Users\Victor Hugo  Ledezma\Desktop\job\Dropbox\Dissertaçao\Presentaçao\PPoint\imagenes\cilindro hid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838200" y="-277352"/>
                <a:ext cx="2185365" cy="68170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11" name="110 Grupo"/>
          <p:cNvGrpSpPr/>
          <p:nvPr/>
        </p:nvGrpSpPr>
        <p:grpSpPr>
          <a:xfrm>
            <a:off x="3343511" y="896361"/>
            <a:ext cx="2088000" cy="1386834"/>
            <a:chOff x="2247899" y="1136492"/>
            <a:chExt cx="2088000" cy="1386834"/>
          </a:xfrm>
        </p:grpSpPr>
        <p:sp>
          <p:nvSpPr>
            <p:cNvPr id="37" name="36 Rectángulo redondeado"/>
            <p:cNvSpPr/>
            <p:nvPr/>
          </p:nvSpPr>
          <p:spPr>
            <a:xfrm>
              <a:off x="2247899" y="1136492"/>
              <a:ext cx="2088000" cy="1386834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s-E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Servovalve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5" name="94 Grupo"/>
            <p:cNvGrpSpPr/>
            <p:nvPr/>
          </p:nvGrpSpPr>
          <p:grpSpPr>
            <a:xfrm>
              <a:off x="2368550" y="1574800"/>
              <a:ext cx="1846978" cy="823832"/>
              <a:chOff x="2038350" y="-165100"/>
              <a:chExt cx="1765300" cy="787400"/>
            </a:xfrm>
          </p:grpSpPr>
          <p:sp>
            <p:nvSpPr>
              <p:cNvPr id="93" name="92 Rectángulo redondeado"/>
              <p:cNvSpPr/>
              <p:nvPr/>
            </p:nvSpPr>
            <p:spPr>
              <a:xfrm>
                <a:off x="2038350" y="-165100"/>
                <a:ext cx="1765300" cy="7874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8" name="Imagem 111" descr="carretel.PNG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97099" y="-63500"/>
                <a:ext cx="1562101" cy="620540"/>
              </a:xfrm>
              <a:prstGeom prst="rect">
                <a:avLst/>
              </a:prstGeom>
            </p:spPr>
          </p:pic>
        </p:grpSp>
      </p:grpSp>
      <p:grpSp>
        <p:nvGrpSpPr>
          <p:cNvPr id="110" name="109 Grupo"/>
          <p:cNvGrpSpPr/>
          <p:nvPr/>
        </p:nvGrpSpPr>
        <p:grpSpPr>
          <a:xfrm>
            <a:off x="1489312" y="4662070"/>
            <a:ext cx="1567791" cy="1308100"/>
            <a:chOff x="393700" y="4902201"/>
            <a:chExt cx="1567791" cy="1308100"/>
          </a:xfrm>
        </p:grpSpPr>
        <p:sp>
          <p:nvSpPr>
            <p:cNvPr id="137" name="136 Rectángulo redondeado"/>
            <p:cNvSpPr/>
            <p:nvPr/>
          </p:nvSpPr>
          <p:spPr>
            <a:xfrm>
              <a:off x="393700" y="4902201"/>
              <a:ext cx="1567791" cy="1308100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9" name="108 Grupo"/>
            <p:cNvGrpSpPr/>
            <p:nvPr/>
          </p:nvGrpSpPr>
          <p:grpSpPr>
            <a:xfrm>
              <a:off x="482600" y="5310268"/>
              <a:ext cx="1346200" cy="823832"/>
              <a:chOff x="0" y="4065668"/>
              <a:chExt cx="1346200" cy="823832"/>
            </a:xfrm>
          </p:grpSpPr>
          <p:sp>
            <p:nvSpPr>
              <p:cNvPr id="103" name="102 Rectángulo redondeado"/>
              <p:cNvSpPr/>
              <p:nvPr/>
            </p:nvSpPr>
            <p:spPr>
              <a:xfrm>
                <a:off x="0" y="4065668"/>
                <a:ext cx="1346200" cy="82383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5" name="104 Imagen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165100" y="4096479"/>
                <a:ext cx="1033760" cy="780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7" name="43 Rectángulo redondeado"/>
          <p:cNvSpPr/>
          <p:nvPr/>
        </p:nvSpPr>
        <p:spPr>
          <a:xfrm>
            <a:off x="5999583" y="1685562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-rate dynamics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44 Rectángulo redondeado"/>
          <p:cNvSpPr/>
          <p:nvPr/>
        </p:nvSpPr>
        <p:spPr>
          <a:xfrm>
            <a:off x="6009114" y="824203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Spool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pt-B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7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9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3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2074" y="735695"/>
            <a:ext cx="7820026" cy="50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en-US" sz="2800" b="1" dirty="0" smtClean="0">
                <a:ea typeface="MS Mincho" panose="02020609040205080304" pitchFamily="49" charset="-128"/>
              </a:rPr>
              <a:t>SERVOVALVE MODELLING</a:t>
            </a:r>
            <a:endParaRPr lang="en-US" sz="2800" b="1" dirty="0">
              <a:effectLst/>
              <a:ea typeface="MS Mincho" panose="02020609040205080304" pitchFamily="49" charset="-128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76845"/>
              </p:ext>
            </p:extLst>
          </p:nvPr>
        </p:nvGraphicFramePr>
        <p:xfrm>
          <a:off x="4322873" y="1269676"/>
          <a:ext cx="3996585" cy="766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5" name="Equation" r:id="rId4" imgW="2082800" imgH="393700" progId="Equation.DSMT4">
                  <p:embed/>
                </p:oleObj>
              </mc:Choice>
              <mc:Fallback>
                <p:oleObj name="Equation" r:id="rId4" imgW="20828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873" y="1269676"/>
                        <a:ext cx="3996585" cy="7664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ángulo 18"/>
          <p:cNvSpPr/>
          <p:nvPr/>
        </p:nvSpPr>
        <p:spPr>
          <a:xfrm>
            <a:off x="714375" y="1432401"/>
            <a:ext cx="782002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000" b="1" dirty="0" smtClean="0">
                <a:solidFill>
                  <a:schemeClr val="accent1"/>
                </a:solidFill>
                <a:ea typeface="MS Mincho" panose="02020609040205080304" pitchFamily="49" charset="-128"/>
              </a:rPr>
              <a:t>Spool movement equation:</a:t>
            </a:r>
            <a:endParaRPr lang="en-US" sz="2000" b="1" dirty="0">
              <a:solidFill>
                <a:schemeClr val="accent1"/>
              </a:solidFill>
              <a:effectLst/>
              <a:ea typeface="MS Mincho" panose="02020609040205080304" pitchFamily="49" charset="-128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714375" y="1941410"/>
            <a:ext cx="782002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000" b="1" dirty="0" smtClean="0">
                <a:solidFill>
                  <a:schemeClr val="accent1"/>
                </a:solidFill>
                <a:ea typeface="MS Mincho" panose="02020609040205080304" pitchFamily="49" charset="-128"/>
              </a:rPr>
              <a:t>Flow-rate dynamics:</a:t>
            </a:r>
            <a:endParaRPr lang="en-US" sz="2000" b="1" dirty="0">
              <a:solidFill>
                <a:schemeClr val="accent1"/>
              </a:solidFill>
              <a:effectLst/>
              <a:ea typeface="MS Mincho" panose="02020609040205080304" pitchFamily="49" charset="-128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12073" y="2433055"/>
            <a:ext cx="2248051" cy="355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Ø"/>
              <a:tabLst>
                <a:tab pos="182880" algn="l"/>
              </a:tabLst>
            </a:pPr>
            <a:r>
              <a:rPr lang="x-none" dirty="0">
                <a:ea typeface="MS Mincho" panose="02020609040205080304" pitchFamily="49" charset="-128"/>
              </a:rPr>
              <a:t>for </a:t>
            </a:r>
            <a:r>
              <a:rPr lang="x-none" i="1" dirty="0">
                <a:ea typeface="MS Mincho" panose="02020609040205080304" pitchFamily="49" charset="-128"/>
              </a:rPr>
              <a:t>U</a:t>
            </a:r>
            <a:r>
              <a:rPr lang="x-none" i="1" baseline="-25000" dirty="0">
                <a:ea typeface="MS Mincho" panose="02020609040205080304" pitchFamily="49" charset="-128"/>
              </a:rPr>
              <a:t>C</a:t>
            </a:r>
            <a:r>
              <a:rPr lang="x-none" dirty="0">
                <a:ea typeface="MS Mincho" panose="02020609040205080304" pitchFamily="49" charset="-128"/>
              </a:rPr>
              <a:t> ≥ 0 (</a:t>
            </a:r>
            <a:r>
              <a:rPr lang="x-none" i="1" dirty="0">
                <a:ea typeface="MS Mincho" panose="02020609040205080304" pitchFamily="49" charset="-128"/>
              </a:rPr>
              <a:t>x</a:t>
            </a:r>
            <a:r>
              <a:rPr lang="x-none" i="1" baseline="-25000" dirty="0">
                <a:ea typeface="MS Mincho" panose="02020609040205080304" pitchFamily="49" charset="-128"/>
              </a:rPr>
              <a:t>sp</a:t>
            </a:r>
            <a:r>
              <a:rPr lang="x-none" i="1" dirty="0">
                <a:ea typeface="MS Mincho" panose="02020609040205080304" pitchFamily="49" charset="-128"/>
              </a:rPr>
              <a:t> </a:t>
            </a:r>
            <a:r>
              <a:rPr lang="x-none" dirty="0">
                <a:ea typeface="MS Mincho" panose="02020609040205080304" pitchFamily="49" charset="-128"/>
              </a:rPr>
              <a:t>≥ 0):</a:t>
            </a:r>
            <a:endParaRPr lang="en-US" dirty="0">
              <a:effectLst/>
              <a:ea typeface="MS Mincho" panose="02020609040205080304" pitchFamily="49" charset="-128"/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895757"/>
              </p:ext>
            </p:extLst>
          </p:nvPr>
        </p:nvGraphicFramePr>
        <p:xfrm>
          <a:off x="3307907" y="2623560"/>
          <a:ext cx="5019505" cy="76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6" name="Equation" r:id="rId6" imgW="2768600" imgH="419100" progId="Equation.DSMT4">
                  <p:embed/>
                </p:oleObj>
              </mc:Choice>
              <mc:Fallback>
                <p:oleObj name="Equation" r:id="rId6" imgW="2768600" imgH="419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7907" y="2623560"/>
                        <a:ext cx="5019505" cy="761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803723"/>
              </p:ext>
            </p:extLst>
          </p:nvPr>
        </p:nvGraphicFramePr>
        <p:xfrm>
          <a:off x="3307907" y="3408260"/>
          <a:ext cx="5019505" cy="76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7" name="Equation" r:id="rId8" imgW="2768600" imgH="419100" progId="Equation.DSMT4">
                  <p:embed/>
                </p:oleObj>
              </mc:Choice>
              <mc:Fallback>
                <p:oleObj name="Equation" r:id="rId8" imgW="27686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7907" y="3408260"/>
                        <a:ext cx="5019505" cy="761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/>
          <p:cNvSpPr/>
          <p:nvPr/>
        </p:nvSpPr>
        <p:spPr>
          <a:xfrm>
            <a:off x="1222807" y="4169840"/>
            <a:ext cx="2248051" cy="355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95000"/>
              </a:lnSpc>
              <a:spcAft>
                <a:spcPts val="600"/>
              </a:spcAft>
              <a:buFont typeface="Wingdings" panose="05000000000000000000" pitchFamily="2" charset="2"/>
              <a:buChar char="Ø"/>
              <a:tabLst>
                <a:tab pos="182880" algn="l"/>
              </a:tabLst>
            </a:pPr>
            <a:r>
              <a:rPr lang="x-none" dirty="0">
                <a:ea typeface="MS Mincho" panose="02020609040205080304" pitchFamily="49" charset="-128"/>
              </a:rPr>
              <a:t>for </a:t>
            </a:r>
            <a:r>
              <a:rPr lang="x-none" i="1" dirty="0">
                <a:ea typeface="MS Mincho" panose="02020609040205080304" pitchFamily="49" charset="-128"/>
              </a:rPr>
              <a:t>U</a:t>
            </a:r>
            <a:r>
              <a:rPr lang="x-none" i="1" baseline="-25000" dirty="0">
                <a:ea typeface="MS Mincho" panose="02020609040205080304" pitchFamily="49" charset="-128"/>
              </a:rPr>
              <a:t>C</a:t>
            </a:r>
            <a:r>
              <a:rPr lang="x-none" dirty="0">
                <a:ea typeface="MS Mincho" panose="02020609040205080304" pitchFamily="49" charset="-128"/>
              </a:rPr>
              <a:t> &lt; 0 (</a:t>
            </a:r>
            <a:r>
              <a:rPr lang="x-none" i="1" dirty="0">
                <a:ea typeface="MS Mincho" panose="02020609040205080304" pitchFamily="49" charset="-128"/>
              </a:rPr>
              <a:t>x</a:t>
            </a:r>
            <a:r>
              <a:rPr lang="x-none" i="1" baseline="-25000" dirty="0">
                <a:ea typeface="MS Mincho" panose="02020609040205080304" pitchFamily="49" charset="-128"/>
              </a:rPr>
              <a:t>sp</a:t>
            </a:r>
            <a:r>
              <a:rPr lang="x-none" i="1" dirty="0">
                <a:ea typeface="MS Mincho" panose="02020609040205080304" pitchFamily="49" charset="-128"/>
              </a:rPr>
              <a:t> </a:t>
            </a:r>
            <a:r>
              <a:rPr lang="x-none" dirty="0">
                <a:ea typeface="MS Mincho" panose="02020609040205080304" pitchFamily="49" charset="-128"/>
              </a:rPr>
              <a:t>&lt; 0):</a:t>
            </a:r>
            <a:endParaRPr lang="en-US" dirty="0">
              <a:effectLst/>
              <a:ea typeface="MS Mincho" panose="02020609040205080304" pitchFamily="49" charset="-128"/>
            </a:endParaRPr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088012"/>
              </p:ext>
            </p:extLst>
          </p:nvPr>
        </p:nvGraphicFramePr>
        <p:xfrm>
          <a:off x="3307907" y="4466470"/>
          <a:ext cx="5071430" cy="76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8" name="Equation" r:id="rId10" imgW="2806700" imgH="419100" progId="Equation.DSMT4">
                  <p:embed/>
                </p:oleObj>
              </mc:Choice>
              <mc:Fallback>
                <p:oleObj name="Equation" r:id="rId10" imgW="2806700" imgH="4191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7907" y="4466470"/>
                        <a:ext cx="5071430" cy="761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747457"/>
              </p:ext>
            </p:extLst>
          </p:nvPr>
        </p:nvGraphicFramePr>
        <p:xfrm>
          <a:off x="3281944" y="5240750"/>
          <a:ext cx="5123356" cy="76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39" name="Equation" r:id="rId12" imgW="2819400" imgH="419100" progId="Equation.DSMT4">
                  <p:embed/>
                </p:oleObj>
              </mc:Choice>
              <mc:Fallback>
                <p:oleObj name="Equation" r:id="rId12" imgW="2819400" imgH="4191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944" y="5240750"/>
                        <a:ext cx="5123356" cy="7615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Pentágono 8"/>
          <p:cNvSpPr/>
          <p:nvPr/>
        </p:nvSpPr>
        <p:spPr>
          <a:xfrm>
            <a:off x="1730734" y="34800"/>
            <a:ext cx="1367201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Mathematical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modelling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1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Analysis</a:t>
            </a:r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Selection</a:t>
            </a:r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Compliant</a:t>
            </a:r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Components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Application</a:t>
            </a:r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example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9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Conclusions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0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2756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30 Grupo"/>
          <p:cNvGrpSpPr/>
          <p:nvPr/>
        </p:nvGrpSpPr>
        <p:grpSpPr>
          <a:xfrm>
            <a:off x="4050509" y="1403954"/>
            <a:ext cx="3731547" cy="566054"/>
            <a:chOff x="1188669" y="3549"/>
            <a:chExt cx="4791072" cy="561060"/>
          </a:xfrm>
          <a:solidFill>
            <a:srgbClr val="24265D"/>
          </a:solidFill>
        </p:grpSpPr>
        <p:sp>
          <p:nvSpPr>
            <p:cNvPr id="50" name="49 Pentágono"/>
            <p:cNvSpPr/>
            <p:nvPr/>
          </p:nvSpPr>
          <p:spPr>
            <a:xfrm rot="10800000">
              <a:off x="1188669" y="3549"/>
              <a:ext cx="4791072" cy="561060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Pentágono 4"/>
            <p:cNvSpPr/>
            <p:nvPr/>
          </p:nvSpPr>
          <p:spPr>
            <a:xfrm>
              <a:off x="1867035" y="97359"/>
              <a:ext cx="4022055" cy="4043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559" tIns="42863" rIns="80010" bIns="42863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Introduction</a:t>
              </a:r>
              <a:endPara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3" name="32 Grupo"/>
          <p:cNvGrpSpPr/>
          <p:nvPr/>
        </p:nvGrpSpPr>
        <p:grpSpPr>
          <a:xfrm>
            <a:off x="4170495" y="2306527"/>
            <a:ext cx="3627937" cy="566054"/>
            <a:chOff x="1201677" y="1460632"/>
            <a:chExt cx="4395505" cy="561060"/>
          </a:xfrm>
        </p:grpSpPr>
        <p:sp>
          <p:nvSpPr>
            <p:cNvPr id="46" name="45 Pentágono"/>
            <p:cNvSpPr/>
            <p:nvPr/>
          </p:nvSpPr>
          <p:spPr>
            <a:xfrm rot="10800000">
              <a:off x="1201677" y="1485109"/>
              <a:ext cx="4388665" cy="520590"/>
            </a:xfrm>
            <a:prstGeom prst="homePlat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Pentágono 8"/>
            <p:cNvSpPr/>
            <p:nvPr/>
          </p:nvSpPr>
          <p:spPr>
            <a:xfrm>
              <a:off x="1575127" y="1460632"/>
              <a:ext cx="4022055" cy="561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559" tIns="42863" rIns="80010" bIns="42863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Pure </a:t>
              </a:r>
              <a:r>
                <a:rPr lang="en-US" sz="1400" b="1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Hydroelastic</a:t>
              </a:r>
              <a:r>
                <a:rPr lang="en-US" sz="1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 Actuator</a:t>
              </a:r>
              <a:endPara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5" name="34 Grupo"/>
          <p:cNvGrpSpPr/>
          <p:nvPr/>
        </p:nvGrpSpPr>
        <p:grpSpPr>
          <a:xfrm>
            <a:off x="4616567" y="5026930"/>
            <a:ext cx="3165489" cy="566055"/>
            <a:chOff x="1201244" y="2917713"/>
            <a:chExt cx="4061722" cy="561061"/>
          </a:xfrm>
          <a:solidFill>
            <a:srgbClr val="24265D"/>
          </a:solidFill>
        </p:grpSpPr>
        <p:sp>
          <p:nvSpPr>
            <p:cNvPr id="42" name="41 Pentágono"/>
            <p:cNvSpPr/>
            <p:nvPr/>
          </p:nvSpPr>
          <p:spPr>
            <a:xfrm rot="10800000">
              <a:off x="1201244" y="2917713"/>
              <a:ext cx="4061722" cy="561060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Pentágono 12"/>
            <p:cNvSpPr/>
            <p:nvPr/>
          </p:nvSpPr>
          <p:spPr>
            <a:xfrm>
              <a:off x="1328936" y="2917714"/>
              <a:ext cx="3908880" cy="56106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559" tIns="42863" rIns="80010" bIns="42863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Chronogram</a:t>
              </a:r>
              <a:endPara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81" name="80 Grupo"/>
          <p:cNvGrpSpPr/>
          <p:nvPr/>
        </p:nvGrpSpPr>
        <p:grpSpPr>
          <a:xfrm>
            <a:off x="788089" y="1440084"/>
            <a:ext cx="3299737" cy="4152900"/>
            <a:chOff x="0" y="660400"/>
            <a:chExt cx="3543300" cy="5537200"/>
          </a:xfrm>
          <a:solidFill>
            <a:srgbClr val="24265D"/>
          </a:solidFill>
        </p:grpSpPr>
        <p:sp>
          <p:nvSpPr>
            <p:cNvPr id="57" name="56 Documento"/>
            <p:cNvSpPr/>
            <p:nvPr/>
          </p:nvSpPr>
          <p:spPr>
            <a:xfrm rot="16200000">
              <a:off x="-996950" y="1657350"/>
              <a:ext cx="5537200" cy="3543300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57 CuadroTexto"/>
            <p:cNvSpPr txBox="1"/>
            <p:nvPr/>
          </p:nvSpPr>
          <p:spPr>
            <a:xfrm>
              <a:off x="0" y="3920919"/>
              <a:ext cx="3263900" cy="861775"/>
            </a:xfrm>
            <a:prstGeom prst="rect">
              <a:avLst/>
            </a:prstGeom>
            <a:grp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Structure of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this presentation</a:t>
              </a:r>
              <a:endParaRPr lang="en-US" b="1" dirty="0"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95" name="94 Grupo"/>
          <p:cNvGrpSpPr/>
          <p:nvPr/>
        </p:nvGrpSpPr>
        <p:grpSpPr>
          <a:xfrm>
            <a:off x="3848359" y="1416718"/>
            <a:ext cx="566058" cy="566058"/>
            <a:chOff x="3719970" y="949325"/>
            <a:chExt cx="561060" cy="561060"/>
          </a:xfrm>
        </p:grpSpPr>
        <p:grpSp>
          <p:nvGrpSpPr>
            <p:cNvPr id="60" name="59 Grupo"/>
            <p:cNvGrpSpPr/>
            <p:nvPr/>
          </p:nvGrpSpPr>
          <p:grpSpPr>
            <a:xfrm>
              <a:off x="3719970" y="949325"/>
              <a:ext cx="561060" cy="561060"/>
              <a:chOff x="3719970" y="962025"/>
              <a:chExt cx="561060" cy="561060"/>
            </a:xfrm>
          </p:grpSpPr>
          <p:sp>
            <p:nvSpPr>
              <p:cNvPr id="52" name="51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8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0" name="9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59" name="58 CuadroTexto"/>
            <p:cNvSpPr txBox="1"/>
            <p:nvPr/>
          </p:nvSpPr>
          <p:spPr>
            <a:xfrm>
              <a:off x="3797301" y="996367"/>
              <a:ext cx="393700" cy="457589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1</a:t>
              </a:r>
            </a:p>
          </p:txBody>
        </p:sp>
      </p:grpSp>
      <p:grpSp>
        <p:nvGrpSpPr>
          <p:cNvPr id="98" name="97 Grupo"/>
          <p:cNvGrpSpPr/>
          <p:nvPr/>
        </p:nvGrpSpPr>
        <p:grpSpPr>
          <a:xfrm>
            <a:off x="4050509" y="2319041"/>
            <a:ext cx="566058" cy="566058"/>
            <a:chOff x="3719970" y="3044825"/>
            <a:chExt cx="561060" cy="561060"/>
          </a:xfrm>
        </p:grpSpPr>
        <p:grpSp>
          <p:nvGrpSpPr>
            <p:cNvPr id="69" name="68 Grupo"/>
            <p:cNvGrpSpPr/>
            <p:nvPr/>
          </p:nvGrpSpPr>
          <p:grpSpPr>
            <a:xfrm>
              <a:off x="3719970" y="3044825"/>
              <a:ext cx="561060" cy="561060"/>
              <a:chOff x="3719970" y="962025"/>
              <a:chExt cx="561060" cy="561060"/>
            </a:xfrm>
          </p:grpSpPr>
          <p:sp>
            <p:nvSpPr>
              <p:cNvPr id="70" name="69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1" name="70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72" name="71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91" name="90 CuadroTexto"/>
            <p:cNvSpPr txBox="1"/>
            <p:nvPr/>
          </p:nvSpPr>
          <p:spPr>
            <a:xfrm>
              <a:off x="3797301" y="3095418"/>
              <a:ext cx="393700" cy="457589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2</a:t>
              </a:r>
              <a:endParaRPr lang="pt-BR" sz="24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99" name="98 Grupo"/>
          <p:cNvGrpSpPr/>
          <p:nvPr/>
        </p:nvGrpSpPr>
        <p:grpSpPr>
          <a:xfrm>
            <a:off x="4386575" y="5026929"/>
            <a:ext cx="566058" cy="566058"/>
            <a:chOff x="3719970" y="3794125"/>
            <a:chExt cx="561060" cy="561060"/>
          </a:xfrm>
        </p:grpSpPr>
        <p:grpSp>
          <p:nvGrpSpPr>
            <p:cNvPr id="73" name="72 Grupo"/>
            <p:cNvGrpSpPr/>
            <p:nvPr/>
          </p:nvGrpSpPr>
          <p:grpSpPr>
            <a:xfrm>
              <a:off x="3719970" y="3794125"/>
              <a:ext cx="561060" cy="561060"/>
              <a:chOff x="3719970" y="962025"/>
              <a:chExt cx="561060" cy="561060"/>
            </a:xfrm>
          </p:grpSpPr>
          <p:sp>
            <p:nvSpPr>
              <p:cNvPr id="74" name="73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5" name="74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76" name="75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92" name="91 CuadroTexto"/>
            <p:cNvSpPr txBox="1"/>
            <p:nvPr/>
          </p:nvSpPr>
          <p:spPr>
            <a:xfrm>
              <a:off x="3810000" y="3855643"/>
              <a:ext cx="393700" cy="457589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5</a:t>
              </a:r>
              <a:endParaRPr lang="pt-BR" sz="24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15" name="114 Grupo"/>
          <p:cNvGrpSpPr/>
          <p:nvPr/>
        </p:nvGrpSpPr>
        <p:grpSpPr>
          <a:xfrm>
            <a:off x="4590129" y="3209099"/>
            <a:ext cx="3191928" cy="578741"/>
            <a:chOff x="1289269" y="2905139"/>
            <a:chExt cx="4162322" cy="573635"/>
          </a:xfrm>
          <a:solidFill>
            <a:srgbClr val="24265D"/>
          </a:solidFill>
        </p:grpSpPr>
        <p:sp>
          <p:nvSpPr>
            <p:cNvPr id="116" name="115 Pentágono"/>
            <p:cNvSpPr/>
            <p:nvPr/>
          </p:nvSpPr>
          <p:spPr>
            <a:xfrm rot="10800000">
              <a:off x="1289269" y="2905139"/>
              <a:ext cx="4162322" cy="561060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Pentágono 12"/>
            <p:cNvSpPr/>
            <p:nvPr/>
          </p:nvSpPr>
          <p:spPr>
            <a:xfrm>
              <a:off x="1395180" y="2917714"/>
              <a:ext cx="4022056" cy="56106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559" tIns="42863" rIns="80010" bIns="42863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Hydraulic Actuator with Variable Impedance</a:t>
              </a:r>
              <a:endPara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18" name="117 Grupo"/>
          <p:cNvGrpSpPr/>
          <p:nvPr/>
        </p:nvGrpSpPr>
        <p:grpSpPr>
          <a:xfrm>
            <a:off x="4348209" y="3215841"/>
            <a:ext cx="566058" cy="566058"/>
            <a:chOff x="3719970" y="3794125"/>
            <a:chExt cx="561060" cy="561060"/>
          </a:xfrm>
        </p:grpSpPr>
        <p:grpSp>
          <p:nvGrpSpPr>
            <p:cNvPr id="119" name="118 Grupo"/>
            <p:cNvGrpSpPr/>
            <p:nvPr/>
          </p:nvGrpSpPr>
          <p:grpSpPr>
            <a:xfrm>
              <a:off x="3719970" y="3794125"/>
              <a:ext cx="561060" cy="561060"/>
              <a:chOff x="3719970" y="962025"/>
              <a:chExt cx="561060" cy="561060"/>
            </a:xfrm>
          </p:grpSpPr>
          <p:sp>
            <p:nvSpPr>
              <p:cNvPr id="121" name="120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2" name="121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23" name="122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120" name="119 CuadroTexto"/>
            <p:cNvSpPr txBox="1"/>
            <p:nvPr/>
          </p:nvSpPr>
          <p:spPr>
            <a:xfrm>
              <a:off x="3810000" y="3855643"/>
              <a:ext cx="393700" cy="457589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3</a:t>
              </a:r>
              <a:endParaRPr lang="pt-BR" sz="24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68" name="34 Grupo"/>
          <p:cNvGrpSpPr/>
          <p:nvPr/>
        </p:nvGrpSpPr>
        <p:grpSpPr>
          <a:xfrm>
            <a:off x="4616567" y="4124357"/>
            <a:ext cx="3165490" cy="566055"/>
            <a:chOff x="1201244" y="2917713"/>
            <a:chExt cx="4061722" cy="561061"/>
          </a:xfrm>
        </p:grpSpPr>
        <p:sp>
          <p:nvSpPr>
            <p:cNvPr id="82" name="41 Pentágono"/>
            <p:cNvSpPr/>
            <p:nvPr/>
          </p:nvSpPr>
          <p:spPr>
            <a:xfrm rot="10800000">
              <a:off x="1201244" y="2917713"/>
              <a:ext cx="4061722" cy="561060"/>
            </a:xfrm>
            <a:prstGeom prst="homePlate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Pentágono 12"/>
            <p:cNvSpPr/>
            <p:nvPr/>
          </p:nvSpPr>
          <p:spPr>
            <a:xfrm>
              <a:off x="1328936" y="2917714"/>
              <a:ext cx="3908880" cy="5610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5559" tIns="42863" rIns="80010" bIns="42863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Control technique</a:t>
              </a:r>
              <a:endPara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84" name="98 Grupo"/>
          <p:cNvGrpSpPr/>
          <p:nvPr/>
        </p:nvGrpSpPr>
        <p:grpSpPr>
          <a:xfrm>
            <a:off x="4507117" y="4112028"/>
            <a:ext cx="566058" cy="566058"/>
            <a:chOff x="3719970" y="3794125"/>
            <a:chExt cx="561060" cy="561060"/>
          </a:xfrm>
        </p:grpSpPr>
        <p:grpSp>
          <p:nvGrpSpPr>
            <p:cNvPr id="85" name="72 Grupo"/>
            <p:cNvGrpSpPr/>
            <p:nvPr/>
          </p:nvGrpSpPr>
          <p:grpSpPr>
            <a:xfrm>
              <a:off x="3719970" y="3794125"/>
              <a:ext cx="561060" cy="561060"/>
              <a:chOff x="3719970" y="962025"/>
              <a:chExt cx="561060" cy="561060"/>
            </a:xfrm>
          </p:grpSpPr>
          <p:sp>
            <p:nvSpPr>
              <p:cNvPr id="87" name="73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8" name="74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90" name="75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sp>
          <p:nvSpPr>
            <p:cNvPr id="86" name="91 CuadroTexto"/>
            <p:cNvSpPr txBox="1"/>
            <p:nvPr/>
          </p:nvSpPr>
          <p:spPr>
            <a:xfrm>
              <a:off x="3810000" y="3855643"/>
              <a:ext cx="393700" cy="457589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201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4174" y="1040495"/>
            <a:ext cx="3823441" cy="50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2880" algn="just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en-US" sz="2800" b="1" dirty="0" smtClean="0">
                <a:ea typeface="MS Mincho" panose="02020609040205080304" pitchFamily="49" charset="-128"/>
              </a:rPr>
              <a:t>CYLINDER MODELLING</a:t>
            </a:r>
            <a:endParaRPr lang="en-US" sz="2800" b="1" dirty="0">
              <a:effectLst/>
              <a:ea typeface="MS Mincho" panose="02020609040205080304" pitchFamily="49" charset="-128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031875" y="2016601"/>
            <a:ext cx="291465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000" b="1" dirty="0" smtClean="0">
                <a:solidFill>
                  <a:schemeClr val="accent1"/>
                </a:solidFill>
                <a:ea typeface="MS Mincho" panose="02020609040205080304" pitchFamily="49" charset="-128"/>
              </a:rPr>
              <a:t>Continuity equation:</a:t>
            </a:r>
            <a:endParaRPr lang="en-US" sz="2000" b="1" dirty="0">
              <a:solidFill>
                <a:schemeClr val="accent1"/>
              </a:solidFill>
              <a:effectLst/>
              <a:ea typeface="MS Mincho" panose="02020609040205080304" pitchFamily="49" charset="-128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031875" y="3986894"/>
            <a:ext cx="348615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000" b="1" dirty="0" smtClean="0">
                <a:solidFill>
                  <a:schemeClr val="accent1"/>
                </a:solidFill>
                <a:ea typeface="MS Mincho" panose="02020609040205080304" pitchFamily="49" charset="-128"/>
              </a:rPr>
              <a:t>Rod movement  equation:</a:t>
            </a:r>
            <a:endParaRPr lang="en-US" sz="2000" b="1" dirty="0">
              <a:solidFill>
                <a:schemeClr val="accent1"/>
              </a:solidFill>
              <a:effectLst/>
              <a:ea typeface="MS Mincho" panose="02020609040205080304" pitchFamily="49" charset="-128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187716"/>
              </p:ext>
            </p:extLst>
          </p:nvPr>
        </p:nvGraphicFramePr>
        <p:xfrm>
          <a:off x="4233015" y="1810513"/>
          <a:ext cx="3156181" cy="79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7" name="Equation" r:id="rId5" imgW="1586811" imgH="393529" progId="Equation.DSMT4">
                  <p:embed/>
                </p:oleObj>
              </mc:Choice>
              <mc:Fallback>
                <p:oleObj name="Equation" r:id="rId5" imgW="1586811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015" y="1810513"/>
                        <a:ext cx="3156181" cy="7937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301460"/>
              </p:ext>
            </p:extLst>
          </p:nvPr>
        </p:nvGraphicFramePr>
        <p:xfrm>
          <a:off x="4233015" y="2703268"/>
          <a:ext cx="3156181" cy="79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8" name="Equation" r:id="rId7" imgW="1586811" imgH="393529" progId="Equation.DSMT4">
                  <p:embed/>
                </p:oleObj>
              </mc:Choice>
              <mc:Fallback>
                <p:oleObj name="Equation" r:id="rId7" imgW="1586811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015" y="2703268"/>
                        <a:ext cx="3156181" cy="7937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90517"/>
              </p:ext>
            </p:extLst>
          </p:nvPr>
        </p:nvGraphicFramePr>
        <p:xfrm>
          <a:off x="4647749" y="3776115"/>
          <a:ext cx="3250677" cy="79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9" name="Equation" r:id="rId9" imgW="1637589" imgH="393529" progId="Equation.DSMT4">
                  <p:embed/>
                </p:oleObj>
              </mc:Choice>
              <mc:Fallback>
                <p:oleObj name="Equation" r:id="rId9" imgW="1637589" imgH="393529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749" y="3776115"/>
                        <a:ext cx="3250677" cy="7937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44201"/>
              </p:ext>
            </p:extLst>
          </p:nvPr>
        </p:nvGraphicFramePr>
        <p:xfrm>
          <a:off x="4647749" y="5042507"/>
          <a:ext cx="18446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0" name="Equation" r:id="rId11" imgW="927000" imgH="203040" progId="Equation.DSMT4">
                  <p:embed/>
                </p:oleObj>
              </mc:Choice>
              <mc:Fallback>
                <p:oleObj name="Equation" r:id="rId11" imgW="92700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749" y="5042507"/>
                        <a:ext cx="1844675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ángulo 24"/>
          <p:cNvSpPr/>
          <p:nvPr/>
        </p:nvSpPr>
        <p:spPr>
          <a:xfrm>
            <a:off x="1055374" y="5028572"/>
            <a:ext cx="348615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182880" algn="l"/>
              </a:tabLst>
            </a:pPr>
            <a:r>
              <a:rPr lang="en-US" sz="2000" b="1" dirty="0" smtClean="0">
                <a:solidFill>
                  <a:schemeClr val="accent1"/>
                </a:solidFill>
                <a:ea typeface="MS Mincho" panose="02020609040205080304" pitchFamily="49" charset="-128"/>
              </a:rPr>
              <a:t>Force applied:</a:t>
            </a:r>
            <a:endParaRPr lang="en-US" sz="2000" b="1" dirty="0">
              <a:solidFill>
                <a:schemeClr val="accent1"/>
              </a:solidFill>
              <a:effectLst/>
              <a:ea typeface="MS Mincho" panose="02020609040205080304" pitchFamily="49" charset="-128"/>
            </a:endParaRPr>
          </a:p>
        </p:txBody>
      </p:sp>
      <p:sp>
        <p:nvSpPr>
          <p:cNvPr id="26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8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3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42441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lecha derecha"/>
          <p:cNvSpPr/>
          <p:nvPr/>
        </p:nvSpPr>
        <p:spPr>
          <a:xfrm>
            <a:off x="4617605" y="4823903"/>
            <a:ext cx="622300" cy="24130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655614" y="1192452"/>
            <a:ext cx="7726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For </a:t>
            </a:r>
            <a:r>
              <a:rPr lang="en-US" sz="2000" dirty="0"/>
              <a:t>low stiffness reductions, </a:t>
            </a:r>
            <a:r>
              <a:rPr lang="en-US" sz="2000" dirty="0" err="1"/>
              <a:t>HVE</a:t>
            </a:r>
            <a:r>
              <a:rPr lang="en-US" sz="2000" dirty="0"/>
              <a:t> hoses may be selected. Such hoses allow a bigger hydraulic capacitance compared to the common hoses.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985210"/>
              </p:ext>
            </p:extLst>
          </p:nvPr>
        </p:nvGraphicFramePr>
        <p:xfrm>
          <a:off x="1113995" y="3563778"/>
          <a:ext cx="4612586" cy="7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66" name="Equation" r:id="rId4" imgW="2717800" imgH="419100" progId="Equation.DSMT4">
                  <p:embed/>
                </p:oleObj>
              </mc:Choice>
              <mc:Fallback>
                <p:oleObj name="Equation" r:id="rId4" imgW="2717800" imgH="419100" progId="Equation.DSMT4">
                  <p:embed/>
                  <p:pic>
                    <p:nvPicPr>
                      <p:cNvPr id="0" name="Object 9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995" y="3563778"/>
                        <a:ext cx="4612586" cy="733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285064"/>
              </p:ext>
            </p:extLst>
          </p:nvPr>
        </p:nvGraphicFramePr>
        <p:xfrm>
          <a:off x="1133112" y="4553300"/>
          <a:ext cx="3031593" cy="7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67" name="Equation" r:id="rId6" imgW="1777229" imgH="406224" progId="Equation.DSMT4">
                  <p:embed/>
                </p:oleObj>
              </mc:Choice>
              <mc:Fallback>
                <p:oleObj name="Equation" r:id="rId6" imgW="1777229" imgH="406224" progId="Equation.DSMT4">
                  <p:embed/>
                  <p:pic>
                    <p:nvPicPr>
                      <p:cNvPr id="0" name="Object 9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112" y="4553300"/>
                        <a:ext cx="3031593" cy="733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ángulo 10"/>
          <p:cNvSpPr/>
          <p:nvPr/>
        </p:nvSpPr>
        <p:spPr>
          <a:xfrm>
            <a:off x="655614" y="2322576"/>
            <a:ext cx="7980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hydraulic stiffness varies nonlinearly with respect to the piston position (</a:t>
            </a:r>
            <a:r>
              <a:rPr lang="en-US" sz="2000" b="1" i="1" dirty="0" err="1"/>
              <a:t>x</a:t>
            </a:r>
            <a:r>
              <a:rPr lang="en-US" sz="2000" b="1" i="1" baseline="-25000" dirty="0" err="1"/>
              <a:t>p</a:t>
            </a:r>
            <a:r>
              <a:rPr lang="en-US" sz="2000" dirty="0" smtClean="0"/>
              <a:t>):</a:t>
            </a:r>
            <a:endParaRPr lang="en-US" sz="2000" dirty="0"/>
          </a:p>
        </p:txBody>
      </p:sp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933134"/>
              </p:ext>
            </p:extLst>
          </p:nvPr>
        </p:nvGraphicFramePr>
        <p:xfrm>
          <a:off x="5625669" y="4582825"/>
          <a:ext cx="2322442" cy="779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68" name="Equation" r:id="rId8" imgW="1270000" imgH="419100" progId="Equation.DSMT4">
                  <p:embed/>
                </p:oleObj>
              </mc:Choice>
              <mc:Fallback>
                <p:oleObj name="Equation" r:id="rId8" imgW="1270000" imgH="419100" progId="Equation.DSMT4">
                  <p:embed/>
                  <p:pic>
                    <p:nvPicPr>
                      <p:cNvPr id="0" name="Object 9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5669" y="4582825"/>
                        <a:ext cx="2322442" cy="779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5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0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9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359554"/>
              </p:ext>
            </p:extLst>
          </p:nvPr>
        </p:nvGraphicFramePr>
        <p:xfrm>
          <a:off x="1499826" y="2617050"/>
          <a:ext cx="1416050" cy="724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2" name="Equation" r:id="rId4" imgW="799753" imgH="393529" progId="Equation.DSMT4">
                  <p:embed/>
                </p:oleObj>
              </mc:Choice>
              <mc:Fallback>
                <p:oleObj name="Equation" r:id="rId4" imgW="79975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826" y="2617050"/>
                        <a:ext cx="1416050" cy="7248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11 Flecha derecha"/>
          <p:cNvSpPr/>
          <p:nvPr/>
        </p:nvSpPr>
        <p:spPr>
          <a:xfrm>
            <a:off x="3318275" y="2822019"/>
            <a:ext cx="622300" cy="241300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680041" y="984691"/>
            <a:ext cx="77263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Assuming </a:t>
            </a:r>
            <a:r>
              <a:rPr lang="en-US" sz="2000" dirty="0"/>
              <a:t>that the </a:t>
            </a:r>
            <a:r>
              <a:rPr lang="en-US" sz="2000" b="1" dirty="0"/>
              <a:t>entrance of air into the system </a:t>
            </a:r>
            <a:r>
              <a:rPr lang="en-US" sz="2000" dirty="0"/>
              <a:t>is almost nonexistent such that </a:t>
            </a:r>
            <a:r>
              <a:rPr lang="en-US" sz="2000" b="1" dirty="0"/>
              <a:t>have no influence on the performance</a:t>
            </a:r>
            <a:r>
              <a:rPr lang="en-US" sz="2000" dirty="0"/>
              <a:t> of the system, the </a:t>
            </a:r>
            <a:r>
              <a:rPr lang="en-US" sz="2000" b="1" dirty="0"/>
              <a:t>effective bulk modulus is directly modified by the variation of the container bulk modulus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i="1" dirty="0" smtClean="0">
                <a:latin typeface="Symbol" panose="05050102010706020507" pitchFamily="18" charset="2"/>
              </a:rPr>
              <a:t>b</a:t>
            </a:r>
            <a:r>
              <a:rPr lang="en-US" sz="2000" i="1" baseline="-25000" dirty="0" smtClean="0"/>
              <a:t>e</a:t>
            </a:r>
            <a:r>
              <a:rPr lang="en-US" sz="2000" i="1" dirty="0" smtClean="0"/>
              <a:t> </a:t>
            </a:r>
            <a:r>
              <a:rPr lang="en-US" sz="2000" i="1" dirty="0"/>
              <a:t>≈ </a:t>
            </a:r>
            <a:r>
              <a:rPr lang="en-US" sz="2000" i="1" dirty="0" err="1" smtClean="0">
                <a:latin typeface="Symbol" panose="05050102010706020507" pitchFamily="18" charset="2"/>
              </a:rPr>
              <a:t>b</a:t>
            </a:r>
            <a:r>
              <a:rPr lang="en-US" sz="2000" i="1" baseline="-25000" dirty="0" err="1" smtClean="0"/>
              <a:t>C</a:t>
            </a:r>
            <a:r>
              <a:rPr lang="en-US" sz="2000" i="1" dirty="0"/>
              <a:t> </a:t>
            </a:r>
            <a:r>
              <a:rPr lang="en-US" sz="2000" i="1" dirty="0" smtClean="0"/>
              <a:t>= </a:t>
            </a:r>
            <a:r>
              <a:rPr lang="en-US" sz="2000" i="1" dirty="0" err="1" smtClean="0">
                <a:latin typeface="Symbol" panose="05050102010706020507" pitchFamily="18" charset="2"/>
              </a:rPr>
              <a:t>b</a:t>
            </a:r>
            <a:r>
              <a:rPr lang="en-US" sz="2000" i="1" baseline="-25000" dirty="0" err="1" smtClean="0"/>
              <a:t>hose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945306"/>
              </p:ext>
            </p:extLst>
          </p:nvPr>
        </p:nvGraphicFramePr>
        <p:xfrm>
          <a:off x="4100338" y="2530184"/>
          <a:ext cx="3594888" cy="81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3" name="Equation" r:id="rId6" imgW="1752600" imgH="406400" progId="Equation.DSMT4">
                  <p:embed/>
                </p:oleObj>
              </mc:Choice>
              <mc:Fallback>
                <p:oleObj name="Equation" r:id="rId6" imgW="1752600" imgH="40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338" y="2530184"/>
                        <a:ext cx="3594888" cy="8117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627365"/>
              </p:ext>
            </p:extLst>
          </p:nvPr>
        </p:nvGraphicFramePr>
        <p:xfrm>
          <a:off x="2915876" y="4544302"/>
          <a:ext cx="3950823" cy="94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84" name="Equation" r:id="rId8" imgW="1968500" imgH="457200" progId="Equation.DSMT4">
                  <p:embed/>
                </p:oleObj>
              </mc:Choice>
              <mc:Fallback>
                <p:oleObj name="Equation" r:id="rId8" imgW="19685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76" y="4544302"/>
                        <a:ext cx="3950823" cy="9451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742164" y="3907420"/>
            <a:ext cx="5461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Finally, the </a:t>
            </a:r>
            <a:r>
              <a:rPr lang="en-US" sz="2000" b="1" dirty="0"/>
              <a:t>required hose length </a:t>
            </a:r>
            <a:r>
              <a:rPr lang="en-US" sz="2000" dirty="0"/>
              <a:t>can be </a:t>
            </a:r>
            <a:r>
              <a:rPr lang="en-US" sz="2000" dirty="0" smtClean="0"/>
              <a:t>calculated:</a:t>
            </a:r>
            <a:endParaRPr lang="en-US" sz="2000" dirty="0"/>
          </a:p>
        </p:txBody>
      </p:sp>
      <p:sp>
        <p:nvSpPr>
          <p:cNvPr id="30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2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7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8725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22" y="762000"/>
            <a:ext cx="6591300" cy="5219700"/>
          </a:xfrm>
          <a:prstGeom prst="rect">
            <a:avLst/>
          </a:prstGeom>
        </p:spPr>
      </p:pic>
      <p:sp>
        <p:nvSpPr>
          <p:cNvPr id="19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1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0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099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ágono 4"/>
          <p:cNvSpPr/>
          <p:nvPr/>
        </p:nvSpPr>
        <p:spPr>
          <a:xfrm>
            <a:off x="5705963" y="1485900"/>
            <a:ext cx="9787321" cy="37433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0" b="1" dirty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 Actuator with Variable Impedance</a:t>
            </a:r>
          </a:p>
        </p:txBody>
      </p:sp>
      <p:sp>
        <p:nvSpPr>
          <p:cNvPr id="10" name="Pentágono 4"/>
          <p:cNvSpPr/>
          <p:nvPr/>
        </p:nvSpPr>
        <p:spPr>
          <a:xfrm>
            <a:off x="3267528" y="2104572"/>
            <a:ext cx="5041900" cy="31205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4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1238027" y="2702293"/>
            <a:ext cx="1436230" cy="1436230"/>
            <a:chOff x="3719970" y="949325"/>
            <a:chExt cx="561060" cy="561060"/>
          </a:xfrm>
        </p:grpSpPr>
        <p:grpSp>
          <p:nvGrpSpPr>
            <p:cNvPr id="12" name="59 Grupo"/>
            <p:cNvGrpSpPr/>
            <p:nvPr/>
          </p:nvGrpSpPr>
          <p:grpSpPr>
            <a:xfrm>
              <a:off x="3719970" y="949325"/>
              <a:ext cx="561060" cy="561060"/>
              <a:chOff x="3719970" y="962025"/>
              <a:chExt cx="561060" cy="561060"/>
            </a:xfrm>
          </p:grpSpPr>
          <p:sp>
            <p:nvSpPr>
              <p:cNvPr id="14" name="13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14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12 CuadroTexto"/>
            <p:cNvSpPr txBox="1"/>
            <p:nvPr/>
          </p:nvSpPr>
          <p:spPr>
            <a:xfrm>
              <a:off x="3808016" y="1017004"/>
              <a:ext cx="393700" cy="396766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ES" sz="60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3</a:t>
              </a:r>
              <a:endParaRPr lang="pt-BR" sz="60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27746E-6 L -0.89757 4.2774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34064" y="1337181"/>
            <a:ext cx="76422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Hydraulic actuator </a:t>
            </a:r>
            <a:r>
              <a:rPr lang="en-US" sz="2000" b="1" dirty="0" smtClean="0">
                <a:solidFill>
                  <a:srgbClr val="0070C0"/>
                </a:solidFill>
              </a:rPr>
              <a:t>versatile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enough to </a:t>
            </a:r>
            <a:r>
              <a:rPr lang="en-US" sz="2000" b="1" dirty="0" smtClean="0">
                <a:solidFill>
                  <a:srgbClr val="0070C0"/>
                </a:solidFill>
              </a:rPr>
              <a:t>maintain the system stability </a:t>
            </a:r>
            <a:r>
              <a:rPr lang="en-US" sz="2000" dirty="0" smtClean="0"/>
              <a:t>despite any variation of the environment stiffness.</a:t>
            </a:r>
            <a:endParaRPr lang="en-US" sz="2000" dirty="0"/>
          </a:p>
        </p:txBody>
      </p:sp>
      <p:sp>
        <p:nvSpPr>
          <p:cNvPr id="34" name="Rectángulo 33"/>
          <p:cNvSpPr/>
          <p:nvPr/>
        </p:nvSpPr>
        <p:spPr>
          <a:xfrm>
            <a:off x="734064" y="2422332"/>
            <a:ext cx="7642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Actuator capable of </a:t>
            </a:r>
            <a:r>
              <a:rPr lang="en-US" sz="2000" b="1" dirty="0" smtClean="0">
                <a:solidFill>
                  <a:srgbClr val="0070C0"/>
                </a:solidFill>
              </a:rPr>
              <a:t>self modify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its </a:t>
            </a:r>
            <a:r>
              <a:rPr lang="en-US" sz="2000" dirty="0" err="1" smtClean="0"/>
              <a:t>hydroelasticity</a:t>
            </a:r>
            <a:r>
              <a:rPr lang="en-US" sz="2000" dirty="0" smtClean="0"/>
              <a:t> in a </a:t>
            </a:r>
            <a:r>
              <a:rPr lang="en-US" sz="2000" b="1" dirty="0" smtClean="0">
                <a:solidFill>
                  <a:srgbClr val="0070C0"/>
                </a:solidFill>
              </a:rPr>
              <a:t>controlled way </a:t>
            </a:r>
            <a:r>
              <a:rPr lang="en-US" sz="2000" dirty="0" smtClean="0"/>
              <a:t>fulfilling tasks of force and position control.</a:t>
            </a:r>
            <a:endParaRPr lang="en-US" sz="2000" dirty="0"/>
          </a:p>
        </p:txBody>
      </p:sp>
      <p:sp>
        <p:nvSpPr>
          <p:cNvPr id="28" name="Rectángulo 27"/>
          <p:cNvSpPr/>
          <p:nvPr/>
        </p:nvSpPr>
        <p:spPr>
          <a:xfrm>
            <a:off x="1208148" y="5020463"/>
            <a:ext cx="264118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 err="1">
                <a:solidFill>
                  <a:srgbClr val="0070C0"/>
                </a:solidFill>
              </a:rPr>
              <a:t>H</a:t>
            </a:r>
            <a:r>
              <a:rPr lang="pt-BR" b="1" dirty="0" err="1"/>
              <a:t>ydraulic</a:t>
            </a:r>
            <a:r>
              <a:rPr lang="pt-BR" b="1" dirty="0"/>
              <a:t> </a:t>
            </a:r>
            <a:r>
              <a:rPr lang="pt-BR" b="1" dirty="0" err="1">
                <a:solidFill>
                  <a:srgbClr val="0070C0"/>
                </a:solidFill>
              </a:rPr>
              <a:t>A</a:t>
            </a:r>
            <a:r>
              <a:rPr lang="pt-BR" b="1" dirty="0" err="1"/>
              <a:t>ctuator</a:t>
            </a:r>
            <a:r>
              <a:rPr lang="pt-BR" b="1" dirty="0"/>
              <a:t> </a:t>
            </a:r>
            <a:r>
              <a:rPr lang="pt-BR" b="1" dirty="0" err="1"/>
              <a:t>with</a:t>
            </a:r>
            <a:r>
              <a:rPr lang="pt-BR" b="1" dirty="0"/>
              <a:t> </a:t>
            </a:r>
            <a:r>
              <a:rPr lang="pt-BR" b="1" dirty="0" err="1" smtClean="0">
                <a:solidFill>
                  <a:srgbClr val="0070C0"/>
                </a:solidFill>
              </a:rPr>
              <a:t>V</a:t>
            </a:r>
            <a:r>
              <a:rPr lang="pt-BR" b="1" dirty="0" err="1" smtClean="0"/>
              <a:t>ariable</a:t>
            </a:r>
            <a:r>
              <a:rPr lang="pt-BR" b="1" dirty="0" smtClean="0"/>
              <a:t> </a:t>
            </a:r>
            <a:r>
              <a:rPr lang="pt-BR" b="1" dirty="0" err="1">
                <a:solidFill>
                  <a:srgbClr val="0070C0"/>
                </a:solidFill>
              </a:rPr>
              <a:t>I</a:t>
            </a:r>
            <a:r>
              <a:rPr lang="pt-BR" b="1" dirty="0" err="1"/>
              <a:t>mpedance</a:t>
            </a:r>
            <a:endParaRPr lang="pt-BR" b="1" dirty="0"/>
          </a:p>
        </p:txBody>
      </p:sp>
      <p:sp>
        <p:nvSpPr>
          <p:cNvPr id="29" name="Rectángulo 28"/>
          <p:cNvSpPr/>
          <p:nvPr/>
        </p:nvSpPr>
        <p:spPr>
          <a:xfrm>
            <a:off x="1596332" y="3812048"/>
            <a:ext cx="159986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5400" b="1" dirty="0" err="1">
                <a:solidFill>
                  <a:srgbClr val="0070C0"/>
                </a:solidFill>
              </a:rPr>
              <a:t>HAVI</a:t>
            </a:r>
            <a:endParaRPr lang="pt-BR" sz="5400" b="1" dirty="0">
              <a:solidFill>
                <a:srgbClr val="0070C0"/>
              </a:solidFill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5293777" y="4040679"/>
            <a:ext cx="20202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5400" b="1" dirty="0" err="1">
                <a:solidFill>
                  <a:srgbClr val="0070C0"/>
                </a:solidFill>
              </a:rPr>
              <a:t>PHEA</a:t>
            </a:r>
            <a:endParaRPr lang="pt-BR" sz="5400" b="1" dirty="0">
              <a:solidFill>
                <a:srgbClr val="0070C0"/>
              </a:solidFill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5293777" y="3515957"/>
            <a:ext cx="1663810" cy="71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000" b="1" dirty="0" err="1" smtClean="0">
                <a:solidFill>
                  <a:srgbClr val="0070C0"/>
                </a:solidFill>
              </a:rPr>
              <a:t>Dynamic</a:t>
            </a:r>
            <a:endParaRPr lang="pt-BR" sz="3000" b="1" dirty="0">
              <a:solidFill>
                <a:srgbClr val="0070C0"/>
              </a:solidFill>
            </a:endParaRPr>
          </a:p>
        </p:txBody>
      </p:sp>
      <p:sp>
        <p:nvSpPr>
          <p:cNvPr id="33" name="Igual que 32"/>
          <p:cNvSpPr/>
          <p:nvPr/>
        </p:nvSpPr>
        <p:spPr>
          <a:xfrm>
            <a:off x="3849337" y="4166620"/>
            <a:ext cx="791297" cy="784355"/>
          </a:xfrm>
          <a:prstGeom prst="mathEqual">
            <a:avLst/>
          </a:prstGeom>
          <a:solidFill>
            <a:srgbClr val="2426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sp>
        <p:nvSpPr>
          <p:cNvPr id="37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9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463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98758" y="1258315"/>
            <a:ext cx="48715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b="1" dirty="0" smtClean="0"/>
              <a:t>System with a complex hardware</a:t>
            </a:r>
            <a:r>
              <a:rPr lang="en-US" sz="2000" dirty="0" smtClean="0"/>
              <a:t>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b="1" dirty="0" smtClean="0"/>
              <a:t>Higher economical cost</a:t>
            </a:r>
            <a:r>
              <a:rPr lang="en-US" sz="2000" dirty="0" smtClean="0"/>
              <a:t>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b="1" dirty="0" smtClean="0"/>
              <a:t>It’s necessary to develop </a:t>
            </a:r>
            <a:r>
              <a:rPr lang="en-US" sz="2000" dirty="0" smtClean="0"/>
              <a:t>a new kind of hydraulic component with variable capacitance;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 smtClean="0"/>
              <a:t>If necessary, a </a:t>
            </a:r>
            <a:r>
              <a:rPr lang="en-US" sz="2000" b="1" dirty="0" smtClean="0"/>
              <a:t>variable </a:t>
            </a:r>
            <a:r>
              <a:rPr lang="en-US" sz="2000" b="1" dirty="0"/>
              <a:t>d</a:t>
            </a:r>
            <a:r>
              <a:rPr lang="en-US" sz="2000" b="1" dirty="0" smtClean="0"/>
              <a:t>amping component</a:t>
            </a:r>
            <a:r>
              <a:rPr lang="en-US" sz="2000" dirty="0" smtClean="0"/>
              <a:t> should be added, too.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b="1" dirty="0"/>
              <a:t>Compact</a:t>
            </a:r>
            <a:r>
              <a:rPr lang="en-US" sz="2000" dirty="0"/>
              <a:t> and </a:t>
            </a:r>
            <a:r>
              <a:rPr lang="en-US" sz="2000" b="1" dirty="0"/>
              <a:t>hydraulically pure system</a:t>
            </a:r>
            <a:r>
              <a:rPr lang="en-US" sz="2000" dirty="0"/>
              <a:t>;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Hydraulic actuator that actually doesn’t </a:t>
            </a:r>
            <a:r>
              <a:rPr lang="en-US" sz="2000" b="1" dirty="0" smtClean="0"/>
              <a:t>exist</a:t>
            </a:r>
            <a:r>
              <a:rPr lang="en-US" sz="2000" dirty="0"/>
              <a:t>.</a:t>
            </a:r>
            <a:endParaRPr lang="en-US" sz="2000" dirty="0" smtClean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97" y="1563992"/>
            <a:ext cx="3176236" cy="3658416"/>
          </a:xfrm>
          <a:prstGeom prst="rect">
            <a:avLst/>
          </a:prstGeom>
        </p:spPr>
      </p:pic>
      <p:sp>
        <p:nvSpPr>
          <p:cNvPr id="29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1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6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911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ágono 4"/>
          <p:cNvSpPr/>
          <p:nvPr/>
        </p:nvSpPr>
        <p:spPr>
          <a:xfrm>
            <a:off x="5705963" y="1485900"/>
            <a:ext cx="9787321" cy="37433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0" b="1" dirty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 technique</a:t>
            </a:r>
          </a:p>
        </p:txBody>
      </p:sp>
      <p:sp>
        <p:nvSpPr>
          <p:cNvPr id="10" name="Pentágono 4"/>
          <p:cNvSpPr/>
          <p:nvPr/>
        </p:nvSpPr>
        <p:spPr>
          <a:xfrm>
            <a:off x="3267528" y="2104572"/>
            <a:ext cx="5041900" cy="31205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4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1238027" y="2702293"/>
            <a:ext cx="1436230" cy="1436230"/>
            <a:chOff x="3719970" y="949325"/>
            <a:chExt cx="561060" cy="561060"/>
          </a:xfrm>
        </p:grpSpPr>
        <p:grpSp>
          <p:nvGrpSpPr>
            <p:cNvPr id="12" name="59 Grupo"/>
            <p:cNvGrpSpPr/>
            <p:nvPr/>
          </p:nvGrpSpPr>
          <p:grpSpPr>
            <a:xfrm>
              <a:off x="3719970" y="949325"/>
              <a:ext cx="561060" cy="561060"/>
              <a:chOff x="3719970" y="962025"/>
              <a:chExt cx="561060" cy="561060"/>
            </a:xfrm>
          </p:grpSpPr>
          <p:sp>
            <p:nvSpPr>
              <p:cNvPr id="14" name="13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14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12 CuadroTexto"/>
            <p:cNvSpPr txBox="1"/>
            <p:nvPr/>
          </p:nvSpPr>
          <p:spPr>
            <a:xfrm>
              <a:off x="3808016" y="1017004"/>
              <a:ext cx="393700" cy="396766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ES" sz="60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4</a:t>
              </a:r>
              <a:endParaRPr lang="pt-BR" sz="60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74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27746E-6 L -0.89757 4.2774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7 Rectángulo"/>
          <p:cNvSpPr/>
          <p:nvPr/>
        </p:nvSpPr>
        <p:spPr>
          <a:xfrm>
            <a:off x="4862491" y="1271059"/>
            <a:ext cx="37563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Was created by the Prof. Isaac Horowitz (1959). It’s a linear technique that adds </a:t>
            </a:r>
            <a:r>
              <a:rPr lang="en-US" sz="2000" b="1" dirty="0" smtClean="0">
                <a:solidFill>
                  <a:schemeClr val="tx2"/>
                </a:solidFill>
              </a:rPr>
              <a:t>quantitative characteristic </a:t>
            </a:r>
            <a:r>
              <a:rPr lang="en-US" sz="2000" dirty="0" smtClean="0"/>
              <a:t> </a:t>
            </a:r>
            <a:r>
              <a:rPr lang="en-US" sz="2000" dirty="0"/>
              <a:t>i</a:t>
            </a:r>
            <a:r>
              <a:rPr lang="en-US" sz="2000" dirty="0" smtClean="0"/>
              <a:t>n the frequency analysis initially proposed by Bode (1945).</a:t>
            </a:r>
            <a:endParaRPr lang="en-US" sz="2000" dirty="0"/>
          </a:p>
        </p:txBody>
      </p:sp>
      <p:grpSp>
        <p:nvGrpSpPr>
          <p:cNvPr id="32" name="34 Grupo"/>
          <p:cNvGrpSpPr/>
          <p:nvPr/>
        </p:nvGrpSpPr>
        <p:grpSpPr>
          <a:xfrm>
            <a:off x="4781721" y="3454804"/>
            <a:ext cx="4087583" cy="2356135"/>
            <a:chOff x="1705433" y="2617296"/>
            <a:chExt cx="5450110" cy="3141512"/>
          </a:xfrm>
        </p:grpSpPr>
        <p:sp>
          <p:nvSpPr>
            <p:cNvPr id="33" name="26 Flecha abajo"/>
            <p:cNvSpPr/>
            <p:nvPr/>
          </p:nvSpPr>
          <p:spPr>
            <a:xfrm>
              <a:off x="3875314" y="4586520"/>
              <a:ext cx="783773" cy="484923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8" name="27 Rectángulo"/>
            <p:cNvSpPr/>
            <p:nvPr/>
          </p:nvSpPr>
          <p:spPr>
            <a:xfrm>
              <a:off x="1705433" y="5143255"/>
              <a:ext cx="545011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/>
                <a:t>Quantitative management</a:t>
              </a:r>
              <a:endParaRPr lang="en-US" sz="2400" b="1" dirty="0"/>
            </a:p>
          </p:txBody>
        </p:sp>
        <p:grpSp>
          <p:nvGrpSpPr>
            <p:cNvPr id="39" name="28 Grupo"/>
            <p:cNvGrpSpPr/>
            <p:nvPr/>
          </p:nvGrpSpPr>
          <p:grpSpPr>
            <a:xfrm>
              <a:off x="3525513" y="3558408"/>
              <a:ext cx="1646492" cy="656151"/>
              <a:chOff x="3525513" y="3935772"/>
              <a:chExt cx="1646492" cy="656151"/>
            </a:xfrm>
          </p:grpSpPr>
          <p:sp>
            <p:nvSpPr>
              <p:cNvPr id="46" name="29 Flecha abajo"/>
              <p:cNvSpPr/>
              <p:nvPr/>
            </p:nvSpPr>
            <p:spPr>
              <a:xfrm rot="2700000">
                <a:off x="4715684" y="3935772"/>
                <a:ext cx="256492" cy="656151"/>
              </a:xfrm>
              <a:prstGeom prst="downArrow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30 Flecha abajo"/>
              <p:cNvSpPr/>
              <p:nvPr/>
            </p:nvSpPr>
            <p:spPr>
              <a:xfrm rot="18900000" flipH="1">
                <a:off x="3525513" y="3935772"/>
                <a:ext cx="256492" cy="656151"/>
              </a:xfrm>
              <a:prstGeom prst="downArrow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40" name="31 Rectángulo"/>
            <p:cNvSpPr/>
            <p:nvPr/>
          </p:nvSpPr>
          <p:spPr>
            <a:xfrm>
              <a:off x="1825042" y="2617296"/>
              <a:ext cx="2209930" cy="94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</a:rPr>
                <a:t>Model uncertainties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32 Rectángulo"/>
            <p:cNvSpPr/>
            <p:nvPr/>
          </p:nvSpPr>
          <p:spPr>
            <a:xfrm>
              <a:off x="4659087" y="2822480"/>
              <a:ext cx="2162509" cy="53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</a:rPr>
                <a:t>Disturbances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33 Elipse"/>
            <p:cNvSpPr/>
            <p:nvPr/>
          </p:nvSpPr>
          <p:spPr>
            <a:xfrm>
              <a:off x="4005943" y="3976922"/>
              <a:ext cx="522515" cy="5225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52082" y="2418544"/>
            <a:ext cx="4010721" cy="3697211"/>
            <a:chOff x="6501936" y="1535933"/>
            <a:chExt cx="5347628" cy="4929614"/>
          </a:xfrm>
        </p:grpSpPr>
        <p:sp>
          <p:nvSpPr>
            <p:cNvPr id="52" name="27 CuadroTexto"/>
            <p:cNvSpPr txBox="1"/>
            <p:nvPr/>
          </p:nvSpPr>
          <p:spPr>
            <a:xfrm>
              <a:off x="6501936" y="1535933"/>
              <a:ext cx="1622896" cy="88534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Plant model</a:t>
              </a:r>
            </a:p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+</a:t>
              </a:r>
            </a:p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Uncertainties</a:t>
              </a:r>
              <a:endParaRPr lang="en-US" sz="1100" dirty="0">
                <a:latin typeface="Arial Rounded MT Bold" pitchFamily="34" charset="0"/>
              </a:endParaRPr>
            </a:p>
          </p:txBody>
        </p:sp>
        <p:sp>
          <p:nvSpPr>
            <p:cNvPr id="70" name="28 CuadroTexto"/>
            <p:cNvSpPr txBox="1"/>
            <p:nvPr/>
          </p:nvSpPr>
          <p:spPr>
            <a:xfrm>
              <a:off x="9936148" y="1547105"/>
              <a:ext cx="1763212" cy="635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Performance requirements</a:t>
              </a:r>
              <a:endParaRPr lang="en-US" sz="1100" dirty="0">
                <a:latin typeface="Arial Rounded MT Bold" pitchFamily="34" charset="0"/>
              </a:endParaRPr>
            </a:p>
          </p:txBody>
        </p:sp>
        <p:sp>
          <p:nvSpPr>
            <p:cNvPr id="71" name="29 Flecha abajo"/>
            <p:cNvSpPr/>
            <p:nvPr/>
          </p:nvSpPr>
          <p:spPr>
            <a:xfrm rot="2243908">
              <a:off x="9395516" y="2546274"/>
              <a:ext cx="364274" cy="7285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2" name="30 Flecha abajo"/>
            <p:cNvSpPr/>
            <p:nvPr/>
          </p:nvSpPr>
          <p:spPr>
            <a:xfrm rot="19356092" flipH="1">
              <a:off x="8496330" y="2548773"/>
              <a:ext cx="364274" cy="7285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31 Proceso alternativo"/>
            <p:cNvSpPr/>
            <p:nvPr/>
          </p:nvSpPr>
          <p:spPr>
            <a:xfrm>
              <a:off x="8087871" y="3359812"/>
              <a:ext cx="2107582" cy="1464028"/>
            </a:xfrm>
            <a:prstGeom prst="flowChartAlternateProcess">
              <a:avLst/>
            </a:prstGeom>
            <a:solidFill>
              <a:schemeClr val="tx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Bounds</a:t>
              </a:r>
            </a:p>
            <a:p>
              <a:pPr algn="ctr"/>
              <a:endPara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  <a:p>
              <a:pPr algn="ctr"/>
              <a:endPara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  <a:p>
              <a:pPr algn="ctr"/>
              <a:r>
                <a:rPr lang="en-US" sz="16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Loopshaping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74" name="32 Flecha abajo"/>
            <p:cNvSpPr/>
            <p:nvPr/>
          </p:nvSpPr>
          <p:spPr>
            <a:xfrm>
              <a:off x="8870723" y="3973008"/>
              <a:ext cx="164790" cy="303561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5" name="33 Flecha abajo"/>
            <p:cNvSpPr/>
            <p:nvPr/>
          </p:nvSpPr>
          <p:spPr>
            <a:xfrm>
              <a:off x="9270299" y="3960308"/>
              <a:ext cx="164790" cy="303561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6" name="34 CuadroTexto"/>
            <p:cNvSpPr txBox="1"/>
            <p:nvPr/>
          </p:nvSpPr>
          <p:spPr>
            <a:xfrm>
              <a:off x="10046924" y="2882893"/>
              <a:ext cx="180264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cs typeface="Aharoni" pitchFamily="2" charset="-79"/>
                </a:rPr>
                <a:t>Performance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endParaRPr>
            </a:p>
          </p:txBody>
        </p:sp>
        <p:sp>
          <p:nvSpPr>
            <p:cNvPr id="77" name="35 CuadroTexto"/>
            <p:cNvSpPr txBox="1"/>
            <p:nvPr/>
          </p:nvSpPr>
          <p:spPr>
            <a:xfrm>
              <a:off x="6792103" y="2873035"/>
              <a:ext cx="162482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cs typeface="Aharoni" pitchFamily="2" charset="-79"/>
                </a:rPr>
                <a:t>Robustness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endParaRPr>
            </a:p>
          </p:txBody>
        </p:sp>
        <p:sp>
          <p:nvSpPr>
            <p:cNvPr id="78" name="36 Flecha abajo"/>
            <p:cNvSpPr/>
            <p:nvPr/>
          </p:nvSpPr>
          <p:spPr>
            <a:xfrm>
              <a:off x="8929484" y="5006963"/>
              <a:ext cx="468351" cy="44233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9" name="37 Elipse"/>
            <p:cNvSpPr/>
            <p:nvPr/>
          </p:nvSpPr>
          <p:spPr>
            <a:xfrm>
              <a:off x="8074055" y="5593202"/>
              <a:ext cx="780585" cy="71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F</a:t>
              </a:r>
              <a:endPara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80" name="38 Elipse"/>
            <p:cNvSpPr/>
            <p:nvPr/>
          </p:nvSpPr>
          <p:spPr>
            <a:xfrm>
              <a:off x="9545856" y="5593202"/>
              <a:ext cx="780585" cy="71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G</a:t>
              </a:r>
              <a:endPara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81" name="39 Rectángulo"/>
            <p:cNvSpPr/>
            <p:nvPr/>
          </p:nvSpPr>
          <p:spPr>
            <a:xfrm>
              <a:off x="8970836" y="5521699"/>
              <a:ext cx="355735" cy="94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+</a:t>
              </a:r>
              <a:endPara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84" name="Rectángulo 83"/>
          <p:cNvSpPr/>
          <p:nvPr/>
        </p:nvSpPr>
        <p:spPr>
          <a:xfrm>
            <a:off x="1684914" y="509465"/>
            <a:ext cx="131959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5400" b="1" dirty="0" smtClean="0">
                <a:solidFill>
                  <a:srgbClr val="0070C0"/>
                </a:solidFill>
              </a:rPr>
              <a:t>QFT</a:t>
            </a:r>
            <a:endParaRPr lang="pt-BR" sz="5400" b="1" dirty="0">
              <a:solidFill>
                <a:srgbClr val="0070C0"/>
              </a:solidFill>
            </a:endParaRPr>
          </a:p>
        </p:txBody>
      </p:sp>
      <p:sp>
        <p:nvSpPr>
          <p:cNvPr id="85" name="Rectángulo 84"/>
          <p:cNvSpPr/>
          <p:nvPr/>
        </p:nvSpPr>
        <p:spPr>
          <a:xfrm>
            <a:off x="669707" y="1611910"/>
            <a:ext cx="34602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 err="1" smtClean="0">
                <a:solidFill>
                  <a:srgbClr val="0070C0"/>
                </a:solidFill>
              </a:rPr>
              <a:t>Q</a:t>
            </a:r>
            <a:r>
              <a:rPr lang="pt-BR" b="1" dirty="0" err="1" smtClean="0"/>
              <a:t>uantitative</a:t>
            </a:r>
            <a:r>
              <a:rPr lang="pt-BR" b="1" dirty="0" smtClean="0"/>
              <a:t> </a:t>
            </a:r>
            <a:r>
              <a:rPr lang="pt-BR" b="1" dirty="0" smtClean="0">
                <a:solidFill>
                  <a:srgbClr val="0070C0"/>
                </a:solidFill>
              </a:rPr>
              <a:t>F</a:t>
            </a:r>
            <a:r>
              <a:rPr lang="pt-BR" b="1" dirty="0" smtClean="0"/>
              <a:t>eedback </a:t>
            </a:r>
            <a:r>
              <a:rPr lang="pt-BR" b="1" dirty="0" err="1" smtClean="0">
                <a:solidFill>
                  <a:srgbClr val="0070C0"/>
                </a:solidFill>
              </a:rPr>
              <a:t>T</a:t>
            </a:r>
            <a:r>
              <a:rPr lang="pt-BR" b="1" dirty="0" err="1" smtClean="0"/>
              <a:t>heory</a:t>
            </a:r>
            <a:endParaRPr lang="pt-BR" b="1" dirty="0"/>
          </a:p>
        </p:txBody>
      </p:sp>
      <p:sp>
        <p:nvSpPr>
          <p:cNvPr id="86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7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88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3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183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25 Rectángulo"/>
          <p:cNvSpPr/>
          <p:nvPr/>
        </p:nvSpPr>
        <p:spPr>
          <a:xfrm>
            <a:off x="2836400" y="3582194"/>
            <a:ext cx="511320" cy="398996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51 Rectángulo"/>
          <p:cNvSpPr/>
          <p:nvPr/>
        </p:nvSpPr>
        <p:spPr>
          <a:xfrm>
            <a:off x="4521644" y="3589260"/>
            <a:ext cx="518848" cy="384861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52 Rectángulo"/>
          <p:cNvSpPr/>
          <p:nvPr/>
        </p:nvSpPr>
        <p:spPr>
          <a:xfrm>
            <a:off x="6063860" y="3582194"/>
            <a:ext cx="522678" cy="384861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60 Rectángulo"/>
          <p:cNvSpPr/>
          <p:nvPr/>
        </p:nvSpPr>
        <p:spPr>
          <a:xfrm>
            <a:off x="5244397" y="4296069"/>
            <a:ext cx="513465" cy="381537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58 Rectángulo redondeado"/>
          <p:cNvSpPr/>
          <p:nvPr/>
        </p:nvSpPr>
        <p:spPr>
          <a:xfrm>
            <a:off x="7781785" y="3589261"/>
            <a:ext cx="473876" cy="38486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59 Rectángulo redondeado"/>
          <p:cNvSpPr/>
          <p:nvPr/>
        </p:nvSpPr>
        <p:spPr>
          <a:xfrm>
            <a:off x="7787491" y="4297552"/>
            <a:ext cx="473876" cy="38486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54 Rectángulo redondeado"/>
          <p:cNvSpPr/>
          <p:nvPr/>
        </p:nvSpPr>
        <p:spPr>
          <a:xfrm>
            <a:off x="5309565" y="2954516"/>
            <a:ext cx="617793" cy="3601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55 Rectángulo redondeado"/>
          <p:cNvSpPr/>
          <p:nvPr/>
        </p:nvSpPr>
        <p:spPr>
          <a:xfrm>
            <a:off x="6769251" y="2954516"/>
            <a:ext cx="617793" cy="3601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48 Rectángulo redondeado"/>
          <p:cNvSpPr/>
          <p:nvPr/>
        </p:nvSpPr>
        <p:spPr>
          <a:xfrm>
            <a:off x="1821901" y="3564485"/>
            <a:ext cx="473876" cy="38486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2 Rectángulo"/>
          <p:cNvSpPr/>
          <p:nvPr/>
        </p:nvSpPr>
        <p:spPr>
          <a:xfrm>
            <a:off x="727886" y="1352163"/>
            <a:ext cx="3793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Based on a 2-DOF canonical system:</a:t>
            </a:r>
            <a:endParaRPr lang="en-US" dirty="0"/>
          </a:p>
        </p:txBody>
      </p:sp>
      <p:sp>
        <p:nvSpPr>
          <p:cNvPr id="93" name="9 Llamada de flecha a la derecha"/>
          <p:cNvSpPr/>
          <p:nvPr/>
        </p:nvSpPr>
        <p:spPr>
          <a:xfrm>
            <a:off x="434340" y="3514087"/>
            <a:ext cx="1316861" cy="48565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533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Reference</a:t>
            </a:r>
            <a:endParaRPr lang="en-US" sz="1600" b="1" dirty="0"/>
          </a:p>
        </p:txBody>
      </p:sp>
      <p:sp>
        <p:nvSpPr>
          <p:cNvPr id="94" name="33 Llamada de flecha a la derecha"/>
          <p:cNvSpPr/>
          <p:nvPr/>
        </p:nvSpPr>
        <p:spPr>
          <a:xfrm rot="5400000">
            <a:off x="5035111" y="1729602"/>
            <a:ext cx="1048282" cy="1306667"/>
          </a:xfrm>
          <a:prstGeom prst="rightArrowCallout">
            <a:avLst>
              <a:gd name="adj1" fmla="val 13005"/>
              <a:gd name="adj2" fmla="val 13504"/>
              <a:gd name="adj3" fmla="val 14527"/>
              <a:gd name="adj4" fmla="val 73043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Disturbance before the plant</a:t>
            </a:r>
            <a:endParaRPr lang="en-US" sz="1600" b="1" dirty="0"/>
          </a:p>
        </p:txBody>
      </p:sp>
      <p:sp>
        <p:nvSpPr>
          <p:cNvPr id="95" name="39 Llamada de flecha a la derecha"/>
          <p:cNvSpPr/>
          <p:nvPr/>
        </p:nvSpPr>
        <p:spPr>
          <a:xfrm rot="5400000">
            <a:off x="6503204" y="1736897"/>
            <a:ext cx="1048286" cy="1299646"/>
          </a:xfrm>
          <a:prstGeom prst="rightArrowCallout">
            <a:avLst>
              <a:gd name="adj1" fmla="val 13005"/>
              <a:gd name="adj2" fmla="val 13504"/>
              <a:gd name="adj3" fmla="val 14527"/>
              <a:gd name="adj4" fmla="val 73043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Disturbance after the plant</a:t>
            </a:r>
            <a:endParaRPr lang="en-US" sz="1600" b="1" dirty="0"/>
          </a:p>
        </p:txBody>
      </p:sp>
      <p:sp>
        <p:nvSpPr>
          <p:cNvPr id="96" name="40 Llamada de flecha a la derecha"/>
          <p:cNvSpPr/>
          <p:nvPr/>
        </p:nvSpPr>
        <p:spPr>
          <a:xfrm rot="5400000">
            <a:off x="4413878" y="2462866"/>
            <a:ext cx="742230" cy="1306667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Controller</a:t>
            </a:r>
            <a:endParaRPr lang="en-US" sz="1600" b="1" dirty="0"/>
          </a:p>
        </p:txBody>
      </p:sp>
      <p:sp>
        <p:nvSpPr>
          <p:cNvPr id="97" name="41 Llamada de flecha a la derecha"/>
          <p:cNvSpPr/>
          <p:nvPr/>
        </p:nvSpPr>
        <p:spPr>
          <a:xfrm rot="5400000" flipH="1">
            <a:off x="2719820" y="3974656"/>
            <a:ext cx="696415" cy="1030655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Prefilter</a:t>
            </a:r>
            <a:endParaRPr lang="en-US" sz="1600" b="1" dirty="0"/>
          </a:p>
        </p:txBody>
      </p:sp>
      <p:sp>
        <p:nvSpPr>
          <p:cNvPr id="98" name="42 Llamada de flecha a la derecha"/>
          <p:cNvSpPr/>
          <p:nvPr/>
        </p:nvSpPr>
        <p:spPr>
          <a:xfrm rot="5400000">
            <a:off x="5954575" y="2660316"/>
            <a:ext cx="742230" cy="911769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Plant</a:t>
            </a:r>
            <a:endParaRPr lang="en-US" sz="1600" b="1" dirty="0"/>
          </a:p>
        </p:txBody>
      </p:sp>
      <p:sp>
        <p:nvSpPr>
          <p:cNvPr id="99" name="43 Llamada de flecha a la derecha"/>
          <p:cNvSpPr/>
          <p:nvPr/>
        </p:nvSpPr>
        <p:spPr>
          <a:xfrm rot="5400000" flipH="1">
            <a:off x="5146344" y="4757247"/>
            <a:ext cx="696415" cy="894217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Sensor</a:t>
            </a:r>
            <a:endParaRPr lang="en-US" sz="1600" b="1" dirty="0"/>
          </a:p>
        </p:txBody>
      </p:sp>
      <p:sp>
        <p:nvSpPr>
          <p:cNvPr id="100" name="44 Llamada de flecha a la derecha"/>
          <p:cNvSpPr/>
          <p:nvPr/>
        </p:nvSpPr>
        <p:spPr>
          <a:xfrm rot="5400000">
            <a:off x="7662534" y="2678691"/>
            <a:ext cx="742234" cy="911769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Output</a:t>
            </a:r>
            <a:endParaRPr lang="en-US" sz="1600" b="1" dirty="0"/>
          </a:p>
        </p:txBody>
      </p:sp>
      <p:sp>
        <p:nvSpPr>
          <p:cNvPr id="101" name="45 Llamada de flecha a la derecha"/>
          <p:cNvSpPr/>
          <p:nvPr/>
        </p:nvSpPr>
        <p:spPr>
          <a:xfrm rot="5400000" flipH="1">
            <a:off x="7663364" y="4721581"/>
            <a:ext cx="696413" cy="894217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b="1" dirty="0" smtClean="0"/>
              <a:t>Noise</a:t>
            </a:r>
            <a:endParaRPr lang="en-US" sz="1600" b="1" dirty="0"/>
          </a:p>
        </p:txBody>
      </p:sp>
      <p:pic>
        <p:nvPicPr>
          <p:cNvPr id="92" name="Picture 9" descr="C:\Users\Victor Hugo  Ledezma\Desktop\job\Dropbox\Dissertaçao\Presentaçao\PPoint\imagenes\diagrama 2GDL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2042" y="3053740"/>
            <a:ext cx="6322097" cy="1623866"/>
          </a:xfrm>
          <a:prstGeom prst="rect">
            <a:avLst/>
          </a:prstGeom>
          <a:noFill/>
        </p:spPr>
      </p:pic>
      <p:sp>
        <p:nvSpPr>
          <p:cNvPr id="46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9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1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2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3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6705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ágono 4"/>
          <p:cNvSpPr/>
          <p:nvPr/>
        </p:nvSpPr>
        <p:spPr>
          <a:xfrm>
            <a:off x="5705963" y="1485900"/>
            <a:ext cx="9787321" cy="37433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0" b="1" dirty="0" smtClean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</a:p>
        </p:txBody>
      </p:sp>
      <p:sp>
        <p:nvSpPr>
          <p:cNvPr id="12" name="Pentágono 4"/>
          <p:cNvSpPr/>
          <p:nvPr/>
        </p:nvSpPr>
        <p:spPr>
          <a:xfrm>
            <a:off x="3267528" y="2104572"/>
            <a:ext cx="5041900" cy="31205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en-US" sz="4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10 Grupo"/>
          <p:cNvGrpSpPr/>
          <p:nvPr/>
        </p:nvGrpSpPr>
        <p:grpSpPr>
          <a:xfrm>
            <a:off x="1238027" y="2702293"/>
            <a:ext cx="1436230" cy="1436230"/>
            <a:chOff x="3719970" y="949325"/>
            <a:chExt cx="561060" cy="561060"/>
          </a:xfrm>
        </p:grpSpPr>
        <p:grpSp>
          <p:nvGrpSpPr>
            <p:cNvPr id="18" name="59 Grupo"/>
            <p:cNvGrpSpPr/>
            <p:nvPr/>
          </p:nvGrpSpPr>
          <p:grpSpPr>
            <a:xfrm>
              <a:off x="3719970" y="949325"/>
              <a:ext cx="561060" cy="561060"/>
              <a:chOff x="3719970" y="962025"/>
              <a:chExt cx="561060" cy="561060"/>
            </a:xfrm>
          </p:grpSpPr>
          <p:sp>
            <p:nvSpPr>
              <p:cNvPr id="20" name="19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20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21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9" name="18 CuadroTexto"/>
            <p:cNvSpPr txBox="1"/>
            <p:nvPr/>
          </p:nvSpPr>
          <p:spPr>
            <a:xfrm>
              <a:off x="3808016" y="1017004"/>
              <a:ext cx="393700" cy="396766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pt-BR" sz="6000" b="1" dirty="0" smtClean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1</a:t>
              </a:r>
              <a:endParaRPr lang="pt-BR" sz="60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7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27746E-6 L -0.89757 4.2774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121 Grupo"/>
          <p:cNvGrpSpPr/>
          <p:nvPr/>
        </p:nvGrpSpPr>
        <p:grpSpPr>
          <a:xfrm>
            <a:off x="431801" y="972220"/>
            <a:ext cx="2726423" cy="4926259"/>
            <a:chOff x="0" y="1887469"/>
            <a:chExt cx="2559515" cy="4384542"/>
          </a:xfrm>
          <a:solidFill>
            <a:srgbClr val="24265D"/>
          </a:solidFill>
        </p:grpSpPr>
        <p:sp>
          <p:nvSpPr>
            <p:cNvPr id="123" name="122 Documento"/>
            <p:cNvSpPr/>
            <p:nvPr/>
          </p:nvSpPr>
          <p:spPr>
            <a:xfrm rot="16200000">
              <a:off x="-988096" y="2875565"/>
              <a:ext cx="4384542" cy="2408349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4" name="123 CuadroTexto"/>
            <p:cNvSpPr txBox="1"/>
            <p:nvPr/>
          </p:nvSpPr>
          <p:spPr>
            <a:xfrm>
              <a:off x="254196" y="4332000"/>
              <a:ext cx="2305319" cy="8080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sz="3300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QFT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Procedure</a:t>
              </a:r>
              <a:endParaRPr lang="en-US" sz="1050" b="1" dirty="0"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888" y="634999"/>
            <a:ext cx="4875212" cy="5600700"/>
          </a:xfrm>
          <a:prstGeom prst="rect">
            <a:avLst/>
          </a:prstGeom>
        </p:spPr>
      </p:pic>
      <p:sp>
        <p:nvSpPr>
          <p:cNvPr id="89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0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4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0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1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100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" y="3195636"/>
            <a:ext cx="3879850" cy="27018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2" y="3094018"/>
            <a:ext cx="4371975" cy="2905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6" y="809682"/>
            <a:ext cx="3520381" cy="228433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11700" y="1101636"/>
            <a:ext cx="4014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/>
              <a:t>Design </a:t>
            </a:r>
            <a:r>
              <a:rPr lang="en-US" b="1" i="1" dirty="0"/>
              <a:t>and experimental evaluation of a robust force controller for </a:t>
            </a:r>
            <a:r>
              <a:rPr lang="en-US" b="1" i="1" dirty="0" smtClean="0"/>
              <a:t>an electro-hydraulic </a:t>
            </a:r>
            <a:r>
              <a:rPr lang="en-US" b="1" i="1" dirty="0"/>
              <a:t>actuator via quantitative feedback </a:t>
            </a:r>
            <a:r>
              <a:rPr lang="en-US" b="1" i="1" dirty="0" smtClean="0"/>
              <a:t>theory.</a:t>
            </a:r>
            <a:endParaRPr lang="en-US" b="1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5918200" y="2328659"/>
            <a:ext cx="258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Niksefat</a:t>
            </a:r>
            <a:r>
              <a:rPr lang="en-US" dirty="0" smtClean="0"/>
              <a:t> &amp; </a:t>
            </a:r>
            <a:r>
              <a:rPr lang="en-US" dirty="0" err="1" smtClean="0"/>
              <a:t>Sepehri</a:t>
            </a:r>
            <a:r>
              <a:rPr lang="en-US" dirty="0" smtClean="0"/>
              <a:t> (2000)</a:t>
            </a:r>
            <a:endParaRPr lang="en-US" dirty="0"/>
          </a:p>
        </p:txBody>
      </p:sp>
      <p:sp>
        <p:nvSpPr>
          <p:cNvPr id="7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3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ágono 4"/>
          <p:cNvSpPr/>
          <p:nvPr/>
        </p:nvSpPr>
        <p:spPr>
          <a:xfrm>
            <a:off x="5705963" y="1485900"/>
            <a:ext cx="9787321" cy="374332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8000" b="1" dirty="0" err="1" smtClean="0">
                <a:solidFill>
                  <a:schemeClr val="bg1">
                    <a:lumMod val="8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8000" b="1" dirty="0">
              <a:solidFill>
                <a:schemeClr val="bg1">
                  <a:lumMod val="8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Pentágono 4"/>
          <p:cNvSpPr/>
          <p:nvPr/>
        </p:nvSpPr>
        <p:spPr>
          <a:xfrm>
            <a:off x="3254648" y="2820472"/>
            <a:ext cx="4833284" cy="15197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4000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4000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1238027" y="2702293"/>
            <a:ext cx="1436230" cy="1436230"/>
            <a:chOff x="3719970" y="949325"/>
            <a:chExt cx="561060" cy="561060"/>
          </a:xfrm>
        </p:grpSpPr>
        <p:grpSp>
          <p:nvGrpSpPr>
            <p:cNvPr id="12" name="59 Grupo"/>
            <p:cNvGrpSpPr/>
            <p:nvPr/>
          </p:nvGrpSpPr>
          <p:grpSpPr>
            <a:xfrm>
              <a:off x="3719970" y="949325"/>
              <a:ext cx="561060" cy="561060"/>
              <a:chOff x="3719970" y="962025"/>
              <a:chExt cx="561060" cy="561060"/>
            </a:xfrm>
          </p:grpSpPr>
          <p:sp>
            <p:nvSpPr>
              <p:cNvPr id="14" name="13 Elipse"/>
              <p:cNvSpPr/>
              <p:nvPr/>
            </p:nvSpPr>
            <p:spPr>
              <a:xfrm>
                <a:off x="3719970" y="962025"/>
                <a:ext cx="561060" cy="561060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14 Elipse"/>
              <p:cNvSpPr/>
              <p:nvPr/>
            </p:nvSpPr>
            <p:spPr>
              <a:xfrm>
                <a:off x="3736991" y="976313"/>
                <a:ext cx="530210" cy="5334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3802248" y="992090"/>
                <a:ext cx="399696" cy="29581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90000"/>
                    </a:schemeClr>
                  </a:gs>
                  <a:gs pos="60000">
                    <a:schemeClr val="accent1">
                      <a:lumMod val="40000"/>
                      <a:lumOff val="60000"/>
                      <a:alpha val="70000"/>
                    </a:schemeClr>
                  </a:gs>
                  <a:gs pos="90000">
                    <a:schemeClr val="accent1">
                      <a:lumMod val="75000"/>
                      <a:alpha val="5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12 CuadroTexto"/>
            <p:cNvSpPr txBox="1"/>
            <p:nvPr/>
          </p:nvSpPr>
          <p:spPr>
            <a:xfrm>
              <a:off x="3808016" y="1017004"/>
              <a:ext cx="393700" cy="396766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ES" sz="6000" b="1" dirty="0">
                  <a:solidFill>
                    <a:schemeClr val="bg1"/>
                  </a:solidFill>
                  <a:effectLst>
                    <a:glow rad="228600">
                      <a:schemeClr val="accent1">
                        <a:lumMod val="50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5</a:t>
              </a:r>
              <a:endParaRPr lang="pt-BR" sz="6000" b="1" dirty="0">
                <a:solidFill>
                  <a:schemeClr val="bg1"/>
                </a:solidFill>
                <a:effectLst>
                  <a:glow rad="228600">
                    <a:schemeClr val="accent1">
                      <a:lumMod val="50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27746E-6 L -0.89757 4.2774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00941" y="858947"/>
            <a:ext cx="5600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Implement the </a:t>
            </a:r>
            <a:r>
              <a:rPr lang="en-US" dirty="0" err="1" smtClean="0"/>
              <a:t>PHEA</a:t>
            </a:r>
            <a:r>
              <a:rPr lang="en-US" dirty="0" smtClean="0"/>
              <a:t> in the FC1D;</a:t>
            </a:r>
          </a:p>
          <a:p>
            <a:pPr marL="342900" indent="-342900">
              <a:buAutoNum type="arabicPeriod"/>
            </a:pPr>
            <a:r>
              <a:rPr lang="en-US" dirty="0" smtClean="0"/>
              <a:t>Experimental validation;</a:t>
            </a:r>
          </a:p>
          <a:p>
            <a:pPr marL="342900" indent="-342900">
              <a:buAutoNum type="arabicPeriod"/>
            </a:pPr>
            <a:r>
              <a:rPr lang="en-US" dirty="0" smtClean="0"/>
              <a:t>Implement the </a:t>
            </a:r>
            <a:r>
              <a:rPr lang="en-US" dirty="0" err="1" smtClean="0"/>
              <a:t>PHEA</a:t>
            </a:r>
            <a:r>
              <a:rPr lang="en-US" dirty="0" smtClean="0"/>
              <a:t> in the </a:t>
            </a:r>
            <a:r>
              <a:rPr lang="en-US" dirty="0" err="1" smtClean="0"/>
              <a:t>HyL</a:t>
            </a:r>
            <a:r>
              <a:rPr lang="en-US" dirty="0" smtClean="0"/>
              <a:t>;</a:t>
            </a:r>
          </a:p>
          <a:p>
            <a:pPr marL="342900" indent="-342900">
              <a:buAutoNum type="arabicPeriod"/>
            </a:pPr>
            <a:r>
              <a:rPr lang="en-US" dirty="0" smtClean="0"/>
              <a:t>Propose and obtain simulation responses of the </a:t>
            </a:r>
            <a:r>
              <a:rPr lang="en-US" dirty="0" err="1" smtClean="0"/>
              <a:t>HAVI</a:t>
            </a:r>
            <a:r>
              <a:rPr lang="en-US" dirty="0" smtClean="0"/>
              <a:t>;</a:t>
            </a:r>
          </a:p>
          <a:p>
            <a:pPr marL="342900" indent="-342900">
              <a:buAutoNum type="arabicPeriod"/>
            </a:pPr>
            <a:r>
              <a:rPr lang="en-US" dirty="0" smtClean="0"/>
              <a:t>Implement the </a:t>
            </a:r>
            <a:r>
              <a:rPr lang="en-US" dirty="0" err="1" smtClean="0"/>
              <a:t>HAVI</a:t>
            </a:r>
            <a:r>
              <a:rPr lang="en-US" dirty="0" smtClean="0"/>
              <a:t> in the FC1D.</a:t>
            </a:r>
          </a:p>
          <a:p>
            <a:pPr marL="342900" indent="-342900">
              <a:buAutoNum type="arabicPeriod"/>
            </a:pPr>
            <a:r>
              <a:rPr lang="en-US" dirty="0" smtClean="0"/>
              <a:t>Experimental validation.</a:t>
            </a:r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64872"/>
              </p:ext>
            </p:extLst>
          </p:nvPr>
        </p:nvGraphicFramePr>
        <p:xfrm>
          <a:off x="1366314" y="2896212"/>
          <a:ext cx="6216400" cy="3215176"/>
        </p:xfrm>
        <a:graphic>
          <a:graphicData uri="http://schemas.openxmlformats.org/drawingml/2006/table">
            <a:tbl>
              <a:tblPr firstRow="1" firstCol="1" bandRow="1"/>
              <a:tblGrid>
                <a:gridCol w="1772193"/>
                <a:gridCol w="619619"/>
                <a:gridCol w="619619"/>
                <a:gridCol w="619619"/>
                <a:gridCol w="621062"/>
                <a:gridCol w="626839"/>
                <a:gridCol w="626839"/>
                <a:gridCol w="710610"/>
              </a:tblGrid>
              <a:tr h="401897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Tasks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Months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018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1°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r>
                        <a:rPr lang="pt-BR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pt-BR" sz="18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º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1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1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01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1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018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2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3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4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5854700" y="2552700"/>
            <a:ext cx="18923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308600" y="4267200"/>
            <a:ext cx="1104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368800" y="1422400"/>
            <a:ext cx="18923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972300" y="1522710"/>
            <a:ext cx="18923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400" b="1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2343662" y="3386826"/>
            <a:ext cx="41186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Thanks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!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773346" y="3280212"/>
            <a:ext cx="80912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Any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</a:t>
            </a:r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questions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??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xit" presetSubtype="0" fill="hold" grpId="1" nodeType="after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4" grpId="0"/>
      <p:bldP spid="2" grpId="0"/>
      <p:bldP spid="2" grpId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https://tse1.mm.bing.net/th?&amp;id=OIP.M3c2cbc630a3e891632bf8ba131bf5475o0&amp;w=300&amp;h=300&amp;c=0&amp;pid=1.9&amp;rs=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90" y="4068536"/>
            <a:ext cx="2335894" cy="12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46" y="772583"/>
            <a:ext cx="6873755" cy="1852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62" y="4068536"/>
            <a:ext cx="1765439" cy="121466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75" y="4068536"/>
            <a:ext cx="1704006" cy="1214665"/>
          </a:xfrm>
          <a:prstGeom prst="rect">
            <a:avLst/>
          </a:prstGeom>
        </p:spPr>
      </p:pic>
      <p:pic>
        <p:nvPicPr>
          <p:cNvPr id="179204" name="Picture 4" descr="https://tse1.mm.bing.net/th?&amp;id=OIP.Mfc19840a65051564947042c5349337aco0&amp;w=300&amp;h=300&amp;c=0&amp;pid=1.9&amp;rs=0&amp;p=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89" y="4068536"/>
            <a:ext cx="1619553" cy="121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3128078"/>
            <a:ext cx="1042280" cy="720589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97" y="3254578"/>
            <a:ext cx="1495384" cy="610523"/>
          </a:xfrm>
          <a:prstGeom prst="rect">
            <a:avLst/>
          </a:prstGeom>
          <a:noFill/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20" y="2753880"/>
            <a:ext cx="806750" cy="111122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92" y="2905145"/>
            <a:ext cx="1045709" cy="98898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982738" y="5640416"/>
            <a:ext cx="3903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www.laship.ufsc.br/fpni2016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0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7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4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5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76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28" y="3632200"/>
            <a:ext cx="3454400" cy="24586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32" y="4130764"/>
            <a:ext cx="4807968" cy="197793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47166" y="1009395"/>
            <a:ext cx="46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Florianópolis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the capital city and second largest city of the state of </a:t>
            </a:r>
            <a:r>
              <a:rPr lang="en-US" b="1" dirty="0"/>
              <a:t>Santa Catarina</a:t>
            </a:r>
            <a:r>
              <a:rPr lang="en-US" dirty="0"/>
              <a:t>, in the South </a:t>
            </a:r>
            <a:r>
              <a:rPr lang="en-US" dirty="0" smtClean="0"/>
              <a:t>of </a:t>
            </a:r>
            <a:r>
              <a:rPr lang="en-US" dirty="0"/>
              <a:t>Brazil. It is composed of one main </a:t>
            </a:r>
            <a:r>
              <a:rPr lang="en-US" dirty="0" smtClean="0"/>
              <a:t>island, a </a:t>
            </a:r>
            <a:r>
              <a:rPr lang="en-US" dirty="0"/>
              <a:t>continental part and the surrounding small islands.</a:t>
            </a:r>
            <a:endParaRPr lang="en-US" dirty="0" smtClean="0"/>
          </a:p>
          <a:p>
            <a:endParaRPr lang="en-US" dirty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city is known for having a very high quality of life, ranked as the country's third highest Human Development Index score among all Brazilian </a:t>
            </a:r>
            <a:r>
              <a:rPr lang="en-US" dirty="0" smtClean="0"/>
              <a:t>cities.</a:t>
            </a:r>
            <a:endParaRPr lang="en-US" dirty="0"/>
          </a:p>
        </p:txBody>
      </p:sp>
      <p:sp>
        <p:nvSpPr>
          <p:cNvPr id="7" name="AutoShape 5" descr="https://poltronalivre.files.wordpress.com/2012/07/praia-mole-e-gualheta-foto-ricardo-riba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528" y="1009395"/>
            <a:ext cx="3454400" cy="247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3826888" cy="26820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6" y="609600"/>
            <a:ext cx="3577834" cy="26386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00" y="939036"/>
            <a:ext cx="1434853" cy="197982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79861" y="3498231"/>
            <a:ext cx="7988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Federal University of </a:t>
            </a:r>
            <a:r>
              <a:rPr lang="en-US" b="1" dirty="0" smtClean="0">
                <a:solidFill>
                  <a:srgbClr val="0070C0"/>
                </a:solidFill>
              </a:rPr>
              <a:t>Santa Catarina </a:t>
            </a:r>
            <a:r>
              <a:rPr lang="en-US" dirty="0" smtClean="0"/>
              <a:t>(UFSC) is </a:t>
            </a:r>
            <a:r>
              <a:rPr lang="en-US" dirty="0"/>
              <a:t>a public university in Florianópolis, the capital city of </a:t>
            </a:r>
            <a:r>
              <a:rPr lang="en-US" dirty="0" smtClean="0"/>
              <a:t>Santa Catarina. It </a:t>
            </a:r>
            <a:r>
              <a:rPr lang="en-US" dirty="0"/>
              <a:t>is one of the leading </a:t>
            </a:r>
            <a:r>
              <a:rPr lang="en-US" dirty="0" smtClean="0"/>
              <a:t>Brazilian and Latin </a:t>
            </a:r>
            <a:r>
              <a:rPr lang="en-US" dirty="0"/>
              <a:t>American research </a:t>
            </a:r>
            <a:r>
              <a:rPr lang="en-US" dirty="0" smtClean="0"/>
              <a:t>universities, mainly noted </a:t>
            </a:r>
            <a:r>
              <a:rPr lang="en-US" dirty="0"/>
              <a:t>for its engineering </a:t>
            </a:r>
            <a:r>
              <a:rPr lang="en-US" dirty="0" smtClean="0"/>
              <a:t>school.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campus is divided in 11 Educational Centers, which are </a:t>
            </a:r>
            <a:r>
              <a:rPr lang="en-US" dirty="0"/>
              <a:t>divided in </a:t>
            </a:r>
            <a:r>
              <a:rPr lang="en-US" dirty="0" smtClean="0"/>
              <a:t>departments. The </a:t>
            </a:r>
            <a:r>
              <a:rPr lang="en-US" dirty="0"/>
              <a:t>largest one </a:t>
            </a:r>
            <a:r>
              <a:rPr lang="en-US" dirty="0" smtClean="0"/>
              <a:t>is </a:t>
            </a:r>
            <a:r>
              <a:rPr lang="en-US" dirty="0"/>
              <a:t>the Department of Mechanical Engineering. The oldest is the Center of </a:t>
            </a:r>
            <a:r>
              <a:rPr lang="en-US" dirty="0" err="1"/>
              <a:t>Juridic</a:t>
            </a:r>
            <a:r>
              <a:rPr lang="en-US" dirty="0"/>
              <a:t> Sciences, that is itself the department of Law, which was the first of </a:t>
            </a:r>
            <a:r>
              <a:rPr lang="en-US" dirty="0" err="1"/>
              <a:t>UFSC's</a:t>
            </a:r>
            <a:r>
              <a:rPr lang="en-US" dirty="0"/>
              <a:t> departments to be officially recognized in 1932.</a:t>
            </a:r>
          </a:p>
        </p:txBody>
      </p:sp>
      <p:sp>
        <p:nvSpPr>
          <p:cNvPr id="19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1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6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8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255918" y="1042306"/>
            <a:ext cx="32511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LASHIP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– Laboratory of Hydraulic and Pneumatic Systems</a:t>
            </a:r>
            <a:r>
              <a:rPr lang="en-US" dirty="0"/>
              <a:t> of the Department of Mechanical Engineering at the Federal University of Santa Catarina has a structure focused on attending university activities of education, research and services. </a:t>
            </a:r>
            <a:endParaRPr lang="en-US" dirty="0" smtClean="0"/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The </a:t>
            </a:r>
            <a:r>
              <a:rPr lang="en-US" b="1" dirty="0" err="1"/>
              <a:t>LASHIP’s</a:t>
            </a:r>
            <a:r>
              <a:rPr lang="en-US" b="1" dirty="0"/>
              <a:t> team is involved with</a:t>
            </a:r>
            <a:r>
              <a:rPr lang="en-US" dirty="0"/>
              <a:t> </a:t>
            </a:r>
            <a:r>
              <a:rPr lang="en-US" b="1" dirty="0"/>
              <a:t>undergraduate education since 1977 and graduate education and research on hydraulic and pneumatic components and systems since 1984.</a:t>
            </a: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2" y="985806"/>
            <a:ext cx="2728682" cy="1114045"/>
          </a:xfrm>
          <a:prstGeom prst="rect">
            <a:avLst/>
          </a:prstGeom>
        </p:spPr>
      </p:pic>
      <p:pic>
        <p:nvPicPr>
          <p:cNvPr id="19" name="Picture 6" descr="noticia14-11-20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2" y="2424605"/>
            <a:ext cx="2425754" cy="17635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" name="Picture 10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89" y="3562847"/>
            <a:ext cx="2840543" cy="17753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1" name="Picture 12" descr="noticia02-12-20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75" y="4456411"/>
            <a:ext cx="2425754" cy="17635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2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4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9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7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9" y="1486983"/>
            <a:ext cx="2728682" cy="111404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46859" y="4034305"/>
            <a:ext cx="7810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– Analysis and Design of Hydraulic and Pneumatic Systems and Components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/>
              <a:t>2 – Integration of Hydraulics and Pneumatics with software and electronics: Mechatronic Solutions;</a:t>
            </a:r>
          </a:p>
          <a:p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/>
              <a:t>– Computational systems to support the design of hydraulic systems and components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46859" y="3475167"/>
            <a:ext cx="1849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Research areas: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267200" y="889844"/>
            <a:ext cx="44076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research funds are from government projects and partnerships with industries. Besides the infrastructure in equipment and facilities, it is established a group made by 3 professors and about 15 people among research engineers and graduate and undergraduate students connected through institutional projects and industry.</a:t>
            </a:r>
          </a:p>
        </p:txBody>
      </p:sp>
      <p:sp>
        <p:nvSpPr>
          <p:cNvPr id="7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0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5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9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Rectángulo"/>
          <p:cNvSpPr/>
          <p:nvPr/>
        </p:nvSpPr>
        <p:spPr>
          <a:xfrm>
            <a:off x="599786" y="1407050"/>
            <a:ext cx="796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/>
                </a:solidFill>
              </a:rPr>
              <a:t>Position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1"/>
                </a:solidFill>
              </a:rPr>
              <a:t>force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control are the most common types of </a:t>
            </a:r>
            <a:r>
              <a:rPr lang="en-US" sz="2000" b="1" dirty="0" smtClean="0">
                <a:solidFill>
                  <a:schemeClr val="accent1"/>
                </a:solidFill>
              </a:rPr>
              <a:t>hydraulic systems control</a:t>
            </a:r>
            <a:r>
              <a:rPr lang="en-US" sz="2000" dirty="0" smtClean="0"/>
              <a:t>. </a:t>
            </a:r>
            <a:r>
              <a:rPr lang="en-US" sz="2000" dirty="0"/>
              <a:t>However, besides the similarities between them, force control is analytically more complex than position control because the dynamics of the environment has to be included in the control system design.</a:t>
            </a:r>
            <a:endParaRPr lang="pt-BR" sz="2000" dirty="0" smtClean="0"/>
          </a:p>
        </p:txBody>
      </p:sp>
      <p:sp>
        <p:nvSpPr>
          <p:cNvPr id="25" name="36 Rectángulo"/>
          <p:cNvSpPr/>
          <p:nvPr/>
        </p:nvSpPr>
        <p:spPr>
          <a:xfrm rot="21223824">
            <a:off x="3925205" y="3812741"/>
            <a:ext cx="16446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dirty="0" smtClean="0">
                <a:effectLst>
                  <a:glow rad="228600">
                    <a:schemeClr val="tx2">
                      <a:alpha val="40000"/>
                    </a:schemeClr>
                  </a:glow>
                </a:effectLst>
                <a:latin typeface="Arial Black" pitchFamily="34" charset="0"/>
              </a:rPr>
              <a:t>&gt;&gt;</a:t>
            </a:r>
          </a:p>
        </p:txBody>
      </p:sp>
      <p:sp>
        <p:nvSpPr>
          <p:cNvPr id="26" name="42 Triángulo isósceles"/>
          <p:cNvSpPr/>
          <p:nvPr/>
        </p:nvSpPr>
        <p:spPr>
          <a:xfrm>
            <a:off x="4279900" y="5255454"/>
            <a:ext cx="674420" cy="60930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44 Rectángulo redondeado"/>
          <p:cNvSpPr/>
          <p:nvPr/>
        </p:nvSpPr>
        <p:spPr>
          <a:xfrm>
            <a:off x="1803400" y="5160204"/>
            <a:ext cx="5638800" cy="152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47 Rectángulo redondeado"/>
          <p:cNvSpPr/>
          <p:nvPr/>
        </p:nvSpPr>
        <p:spPr>
          <a:xfrm>
            <a:off x="1879600" y="2683704"/>
            <a:ext cx="1695450" cy="142875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Force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48 Rectángulo redondeado"/>
          <p:cNvSpPr/>
          <p:nvPr/>
        </p:nvSpPr>
        <p:spPr>
          <a:xfrm>
            <a:off x="5727700" y="2683704"/>
            <a:ext cx="1695450" cy="14287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0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2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66667E-6 0.1555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1.66667E-6 0.1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15556 L -0.00018 0.174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00000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15 L -0.00156 0.1270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5" presetClass="emph" presetSubtype="0" repeatCount="3000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53 Rectángulo"/>
          <p:cNvSpPr/>
          <p:nvPr/>
        </p:nvSpPr>
        <p:spPr>
          <a:xfrm>
            <a:off x="571501" y="1911509"/>
            <a:ext cx="7962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/>
                </a:solidFill>
              </a:rPr>
              <a:t>Hydraulic actuation systems are very stiff </a:t>
            </a:r>
            <a:r>
              <a:rPr lang="en-US" sz="2000" dirty="0"/>
              <a:t>due to </a:t>
            </a:r>
            <a:r>
              <a:rPr lang="en-US" sz="2000" b="1" dirty="0">
                <a:solidFill>
                  <a:srgbClr val="FF0000"/>
                </a:solidFill>
              </a:rPr>
              <a:t>low compressibility </a:t>
            </a:r>
            <a:r>
              <a:rPr lang="en-US" sz="2000" dirty="0"/>
              <a:t>of the fluid </a:t>
            </a:r>
            <a:r>
              <a:rPr lang="en-US" sz="2000" dirty="0" smtClean="0"/>
              <a:t>and, consequently</a:t>
            </a:r>
            <a:r>
              <a:rPr lang="en-US" sz="2000" dirty="0"/>
              <a:t>, very small movements of the cylinder can generate large force variations when the hydraulic actuator is in direct contact with the </a:t>
            </a:r>
            <a:r>
              <a:rPr lang="en-US" sz="2000" dirty="0" smtClean="0"/>
              <a:t>environment</a:t>
            </a:r>
            <a:r>
              <a:rPr lang="en-US" sz="2000" dirty="0"/>
              <a:t>.</a:t>
            </a:r>
            <a:endParaRPr lang="pt-BR" sz="2000" dirty="0" smtClean="0"/>
          </a:p>
        </p:txBody>
      </p:sp>
      <p:sp>
        <p:nvSpPr>
          <p:cNvPr id="24" name="53 Rectángulo"/>
          <p:cNvSpPr/>
          <p:nvPr/>
        </p:nvSpPr>
        <p:spPr>
          <a:xfrm>
            <a:off x="571501" y="3627223"/>
            <a:ext cx="7962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/>
                </a:solidFill>
              </a:rPr>
              <a:t>Incrementing the system compliance </a:t>
            </a:r>
            <a:r>
              <a:rPr lang="en-US" sz="2000" dirty="0"/>
              <a:t>through the reduction of the transmission stiffness would overcome </a:t>
            </a:r>
            <a:r>
              <a:rPr lang="en-US" sz="2000" dirty="0" smtClean="0"/>
              <a:t>this </a:t>
            </a:r>
            <a:r>
              <a:rPr lang="en-US" sz="2000" dirty="0"/>
              <a:t>intrinsic problem of force control.</a:t>
            </a:r>
            <a:endParaRPr lang="pt-BR" sz="2000" dirty="0" smtClean="0"/>
          </a:p>
        </p:txBody>
      </p:sp>
      <p:sp>
        <p:nvSpPr>
          <p:cNvPr id="19" name="Pentágono 4"/>
          <p:cNvSpPr/>
          <p:nvPr/>
        </p:nvSpPr>
        <p:spPr>
          <a:xfrm>
            <a:off x="140541" y="97171"/>
            <a:ext cx="1320800" cy="406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kern="1200" noProof="0" dirty="0" err="1" smtClean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  <a:endParaRPr lang="pt-BR" sz="1000" b="1" kern="1200" noProof="0" dirty="0">
              <a:solidFill>
                <a:srgbClr val="FFFF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Pentágono 8"/>
          <p:cNvSpPr/>
          <p:nvPr/>
        </p:nvSpPr>
        <p:spPr>
          <a:xfrm>
            <a:off x="1730734" y="34800"/>
            <a:ext cx="1459385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Pure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Hydroelastic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1" name="47 Conector recto"/>
          <p:cNvCxnSpPr/>
          <p:nvPr/>
        </p:nvCxnSpPr>
        <p:spPr>
          <a:xfrm rot="5400000" flipH="1" flipV="1">
            <a:off x="1302591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49 Conector recto"/>
          <p:cNvCxnSpPr/>
          <p:nvPr/>
        </p:nvCxnSpPr>
        <p:spPr>
          <a:xfrm rot="5400000" flipH="1" flipV="1">
            <a:off x="5549052" y="314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entágono 8"/>
          <p:cNvSpPr/>
          <p:nvPr/>
        </p:nvSpPr>
        <p:spPr>
          <a:xfrm>
            <a:off x="3411953" y="34800"/>
            <a:ext cx="2213716" cy="54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Hydraulic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Actuator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with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Variable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Impedance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Pentágono 8"/>
          <p:cNvSpPr/>
          <p:nvPr/>
        </p:nvSpPr>
        <p:spPr>
          <a:xfrm>
            <a:off x="5869704" y="92742"/>
            <a:ext cx="1806650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Control</a:t>
            </a:r>
            <a:r>
              <a:rPr lang="pt-BR" sz="1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Technique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Pentágono 8"/>
          <p:cNvSpPr/>
          <p:nvPr/>
        </p:nvSpPr>
        <p:spPr>
          <a:xfrm>
            <a:off x="7865322" y="89521"/>
            <a:ext cx="1278678" cy="4852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412" tIns="57150" rIns="10668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0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Chronogram</a:t>
            </a:r>
            <a:endParaRPr lang="pt-BR" sz="1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7" name="47 Conector recto"/>
          <p:cNvCxnSpPr/>
          <p:nvPr/>
        </p:nvCxnSpPr>
        <p:spPr>
          <a:xfrm rot="5400000" flipH="1" flipV="1">
            <a:off x="2962662" y="2984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49 Conector recto"/>
          <p:cNvCxnSpPr/>
          <p:nvPr/>
        </p:nvCxnSpPr>
        <p:spPr>
          <a:xfrm rot="5400000" flipH="1" flipV="1">
            <a:off x="7541080" y="311150"/>
            <a:ext cx="5969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7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3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3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3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.1|18.4|1.4|8|1.4|3.2|8.3|12.4|6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1.8|16.9|6.9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1.8|16.9|6.9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1.8|16.9|6.9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1.8|16.9|6.9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1.8|16.9|6.9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32.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15967</TotalTime>
  <Words>1631</Words>
  <Application>Microsoft Office PowerPoint</Application>
  <PresentationFormat>Presentación en pantalla (4:3)</PresentationFormat>
  <Paragraphs>391</Paragraphs>
  <Slides>35</Slides>
  <Notes>17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50" baseType="lpstr">
      <vt:lpstr>MS Mincho</vt:lpstr>
      <vt:lpstr>Aharoni</vt:lpstr>
      <vt:lpstr>Arial</vt:lpstr>
      <vt:lpstr>Arial Black</vt:lpstr>
      <vt:lpstr>Arial Rounded MT Bold</vt:lpstr>
      <vt:lpstr>Calibri</vt:lpstr>
      <vt:lpstr>Calibri Light</vt:lpstr>
      <vt:lpstr>Symbol</vt:lpstr>
      <vt:lpstr>Times New Roman</vt:lpstr>
      <vt:lpstr>Verdana</vt:lpstr>
      <vt:lpstr>Wingdings</vt:lpstr>
      <vt:lpstr>Tema de Office</vt:lpstr>
      <vt:lpstr>1_Tema de Office</vt:lpstr>
      <vt:lpstr>Visio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Job Ledezma</dc:creator>
  <cp:lastModifiedBy>Toshiba</cp:lastModifiedBy>
  <cp:revision>176</cp:revision>
  <dcterms:created xsi:type="dcterms:W3CDTF">2012-10-18T16:54:02Z</dcterms:created>
  <dcterms:modified xsi:type="dcterms:W3CDTF">2015-11-27T01:07:35Z</dcterms:modified>
</cp:coreProperties>
</file>